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4"/>
  </p:notesMasterIdLst>
  <p:sldIdLst>
    <p:sldId id="256" r:id="rId3"/>
    <p:sldId id="257" r:id="rId4"/>
    <p:sldId id="286" r:id="rId5"/>
    <p:sldId id="285" r:id="rId6"/>
    <p:sldId id="284" r:id="rId7"/>
    <p:sldId id="258" r:id="rId8"/>
    <p:sldId id="278" r:id="rId9"/>
    <p:sldId id="281" r:id="rId10"/>
    <p:sldId id="282" r:id="rId11"/>
    <p:sldId id="293" r:id="rId12"/>
    <p:sldId id="260" r:id="rId13"/>
    <p:sldId id="287" r:id="rId14"/>
    <p:sldId id="289" r:id="rId15"/>
    <p:sldId id="288" r:id="rId16"/>
    <p:sldId id="262" r:id="rId17"/>
    <p:sldId id="290" r:id="rId18"/>
    <p:sldId id="291" r:id="rId19"/>
    <p:sldId id="292" r:id="rId20"/>
    <p:sldId id="274" r:id="rId21"/>
    <p:sldId id="265"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B"/>
    <a:srgbClr val="EAEAEA"/>
    <a:srgbClr val="AB0520"/>
    <a:srgbClr val="81D3EB"/>
    <a:srgbClr val="FB7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8989B-D840-4821-A059-97C6838605BE}" v="13" dt="2024-04-04T20:39:21.708"/>
    <p1510:client id="{E0A58ADD-F0AC-4CF2-9D8A-3B7A4D03E9F6}" v="350" dt="2024-04-04T02:55:47.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03" autoAdjust="0"/>
  </p:normalViewPr>
  <p:slideViewPr>
    <p:cSldViewPr snapToGrid="0">
      <p:cViewPr varScale="1">
        <p:scale>
          <a:sx n="92" d="100"/>
          <a:sy n="92"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77F88-BE29-4FCD-ADAE-6B9D2BF128F9}"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1ABA8-4C61-4BA3-B3A4-9F387748E0C7}" type="slidenum">
              <a:rPr lang="en-US" smtClean="0"/>
              <a:t>‹#›</a:t>
            </a:fld>
            <a:endParaRPr lang="en-US"/>
          </a:p>
        </p:txBody>
      </p:sp>
    </p:spTree>
    <p:extLst>
      <p:ext uri="{BB962C8B-B14F-4D97-AF65-F5344CB8AC3E}">
        <p14:creationId xmlns:p14="http://schemas.microsoft.com/office/powerpoint/2010/main" val="35576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title, u of a. This system is applicable to any scenario where you need to treat water, but we are specifically working on it with the Navajo Nation.</a:t>
            </a:r>
          </a:p>
        </p:txBody>
      </p:sp>
      <p:sp>
        <p:nvSpPr>
          <p:cNvPr id="4" name="Slide Number Placeholder 3"/>
          <p:cNvSpPr>
            <a:spLocks noGrp="1"/>
          </p:cNvSpPr>
          <p:nvPr>
            <p:ph type="sldNum" sz="quarter" idx="5"/>
          </p:nvPr>
        </p:nvSpPr>
        <p:spPr/>
        <p:txBody>
          <a:bodyPr/>
          <a:lstStyle/>
          <a:p>
            <a:fld id="{1DD1ABA8-4C61-4BA3-B3A4-9F387748E0C7}" type="slidenum">
              <a:rPr lang="en-US" smtClean="0"/>
              <a:t>1</a:t>
            </a:fld>
            <a:endParaRPr lang="en-US"/>
          </a:p>
        </p:txBody>
      </p:sp>
    </p:spTree>
    <p:extLst>
      <p:ext uri="{BB962C8B-B14F-4D97-AF65-F5344CB8AC3E}">
        <p14:creationId xmlns:p14="http://schemas.microsoft.com/office/powerpoint/2010/main" val="317430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experiment compared continuous and intermittent operation of the system. Continuous operation is more common in industry settings as processes are run 24/7. In the field, our system is run intermittently, as people only need to filter smaller batches at a time. In this experiment, we were looking specifically at flux and ion rejection. Flux is water flow through the membrane surface area, with units of volume over time times area. Rejection is the percentage of ions that do not pass through the membrane (or are removed from the clean water produced).</a:t>
            </a:r>
          </a:p>
        </p:txBody>
      </p:sp>
      <p:sp>
        <p:nvSpPr>
          <p:cNvPr id="4" name="Slide Number Placeholder 3"/>
          <p:cNvSpPr>
            <a:spLocks noGrp="1"/>
          </p:cNvSpPr>
          <p:nvPr>
            <p:ph type="sldNum" sz="quarter" idx="5"/>
          </p:nvPr>
        </p:nvSpPr>
        <p:spPr/>
        <p:txBody>
          <a:bodyPr/>
          <a:lstStyle/>
          <a:p>
            <a:fld id="{1DD1ABA8-4C61-4BA3-B3A4-9F387748E0C7}" type="slidenum">
              <a:rPr lang="en-US" smtClean="0"/>
              <a:t>10</a:t>
            </a:fld>
            <a:endParaRPr lang="en-US"/>
          </a:p>
        </p:txBody>
      </p:sp>
    </p:spTree>
    <p:extLst>
      <p:ext uri="{BB962C8B-B14F-4D97-AF65-F5344CB8AC3E}">
        <p14:creationId xmlns:p14="http://schemas.microsoft.com/office/powerpoint/2010/main" val="185727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do this, we ran a 24 L solution of calcium chloride and magnesium sulfate through the system. For the intermittent runs, we did 5 hours a day for 10 days. We collected samples at the beginning and end of each run. For the continuous run, we did 24 hours a day for 8 days. We collected samples every 8 hours. All of these samples were analyzed using ion chromatography, which measures ion concentrations in a solution.</a:t>
            </a:r>
          </a:p>
        </p:txBody>
      </p:sp>
      <p:sp>
        <p:nvSpPr>
          <p:cNvPr id="4" name="Slide Number Placeholder 3"/>
          <p:cNvSpPr>
            <a:spLocks noGrp="1"/>
          </p:cNvSpPr>
          <p:nvPr>
            <p:ph type="sldNum" sz="quarter" idx="5"/>
          </p:nvPr>
        </p:nvSpPr>
        <p:spPr/>
        <p:txBody>
          <a:bodyPr/>
          <a:lstStyle/>
          <a:p>
            <a:fld id="{1DD1ABA8-4C61-4BA3-B3A4-9F387748E0C7}" type="slidenum">
              <a:rPr lang="en-US" smtClean="0"/>
              <a:t>11</a:t>
            </a:fld>
            <a:endParaRPr lang="en-US"/>
          </a:p>
        </p:txBody>
      </p:sp>
    </p:spTree>
    <p:extLst>
      <p:ext uri="{BB962C8B-B14F-4D97-AF65-F5344CB8AC3E}">
        <p14:creationId xmlns:p14="http://schemas.microsoft.com/office/powerpoint/2010/main" val="99586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rejection</a:t>
            </a:r>
          </a:p>
          <a:p>
            <a:r>
              <a:rPr lang="en-US" dirty="0"/>
              <a:t>Describe everything in table </a:t>
            </a:r>
            <a:r>
              <a:rPr lang="en-US" dirty="0">
                <a:sym typeface="Wingdings" panose="05000000000000000000" pitchFamily="2" charset="2"/>
              </a:rPr>
              <a:t> we saw less rejection in the intermittent experiment</a:t>
            </a:r>
          </a:p>
          <a:p>
            <a:r>
              <a:rPr lang="en-US" dirty="0">
                <a:sym typeface="Wingdings" panose="05000000000000000000" pitchFamily="2" charset="2"/>
              </a:rPr>
              <a:t>**Why??</a:t>
            </a:r>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12</a:t>
            </a:fld>
            <a:endParaRPr lang="en-US"/>
          </a:p>
        </p:txBody>
      </p:sp>
    </p:spTree>
    <p:extLst>
      <p:ext uri="{BB962C8B-B14F-4D97-AF65-F5344CB8AC3E}">
        <p14:creationId xmlns:p14="http://schemas.microsoft.com/office/powerpoint/2010/main" val="290775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graph axes</a:t>
            </a:r>
          </a:p>
        </p:txBody>
      </p:sp>
      <p:sp>
        <p:nvSpPr>
          <p:cNvPr id="4" name="Slide Number Placeholder 3"/>
          <p:cNvSpPr>
            <a:spLocks noGrp="1"/>
          </p:cNvSpPr>
          <p:nvPr>
            <p:ph type="sldNum" sz="quarter" idx="5"/>
          </p:nvPr>
        </p:nvSpPr>
        <p:spPr/>
        <p:txBody>
          <a:bodyPr/>
          <a:lstStyle/>
          <a:p>
            <a:fld id="{1DD1ABA8-4C61-4BA3-B3A4-9F387748E0C7}" type="slidenum">
              <a:rPr lang="en-US" smtClean="0"/>
              <a:t>13</a:t>
            </a:fld>
            <a:endParaRPr lang="en-US"/>
          </a:p>
        </p:txBody>
      </p:sp>
    </p:spTree>
    <p:extLst>
      <p:ext uri="{BB962C8B-B14F-4D97-AF65-F5344CB8AC3E}">
        <p14:creationId xmlns:p14="http://schemas.microsoft.com/office/powerpoint/2010/main" val="279026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change in calcium rejection at the beginning of each week. There was no specific trend here, sometimes it increased and sometimes it decreased. This is something worth noting that we would like to explore in future experiments.</a:t>
            </a:r>
          </a:p>
        </p:txBody>
      </p:sp>
      <p:sp>
        <p:nvSpPr>
          <p:cNvPr id="4" name="Slide Number Placeholder 3"/>
          <p:cNvSpPr>
            <a:spLocks noGrp="1"/>
          </p:cNvSpPr>
          <p:nvPr>
            <p:ph type="sldNum" sz="quarter" idx="5"/>
          </p:nvPr>
        </p:nvSpPr>
        <p:spPr/>
        <p:txBody>
          <a:bodyPr/>
          <a:lstStyle/>
          <a:p>
            <a:fld id="{1DD1ABA8-4C61-4BA3-B3A4-9F387748E0C7}" type="slidenum">
              <a:rPr lang="en-US" smtClean="0"/>
              <a:t>14</a:t>
            </a:fld>
            <a:endParaRPr lang="en-US"/>
          </a:p>
        </p:txBody>
      </p:sp>
    </p:spTree>
    <p:extLst>
      <p:ext uri="{BB962C8B-B14F-4D97-AF65-F5344CB8AC3E}">
        <p14:creationId xmlns:p14="http://schemas.microsoft.com/office/powerpoint/2010/main" val="320227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flux</a:t>
            </a:r>
          </a:p>
          <a:p>
            <a:r>
              <a:rPr lang="en-US" dirty="0"/>
              <a:t>Describe graph contents and axes</a:t>
            </a:r>
          </a:p>
        </p:txBody>
      </p:sp>
      <p:sp>
        <p:nvSpPr>
          <p:cNvPr id="4" name="Slide Number Placeholder 3"/>
          <p:cNvSpPr>
            <a:spLocks noGrp="1"/>
          </p:cNvSpPr>
          <p:nvPr>
            <p:ph type="sldNum" sz="quarter" idx="5"/>
          </p:nvPr>
        </p:nvSpPr>
        <p:spPr/>
        <p:txBody>
          <a:bodyPr/>
          <a:lstStyle/>
          <a:p>
            <a:fld id="{1DD1ABA8-4C61-4BA3-B3A4-9F387748E0C7}" type="slidenum">
              <a:rPr lang="en-US" smtClean="0"/>
              <a:t>15</a:t>
            </a:fld>
            <a:endParaRPr lang="en-US"/>
          </a:p>
        </p:txBody>
      </p:sp>
    </p:spTree>
    <p:extLst>
      <p:ext uri="{BB962C8B-B14F-4D97-AF65-F5344CB8AC3E}">
        <p14:creationId xmlns:p14="http://schemas.microsoft.com/office/powerpoint/2010/main" val="244324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a decrease in water flux at the start of most days. This is represented by the values between the grid lines and is more obvious in the later runs. </a:t>
            </a:r>
          </a:p>
          <a:p>
            <a:r>
              <a:rPr lang="en-US" dirty="0"/>
              <a:t>Probably due to buildup overnight on the membrane: we did not rinse the system after each run.</a:t>
            </a:r>
          </a:p>
        </p:txBody>
      </p:sp>
      <p:sp>
        <p:nvSpPr>
          <p:cNvPr id="4" name="Slide Number Placeholder 3"/>
          <p:cNvSpPr>
            <a:spLocks noGrp="1"/>
          </p:cNvSpPr>
          <p:nvPr>
            <p:ph type="sldNum" sz="quarter" idx="5"/>
          </p:nvPr>
        </p:nvSpPr>
        <p:spPr/>
        <p:txBody>
          <a:bodyPr/>
          <a:lstStyle/>
          <a:p>
            <a:fld id="{1DD1ABA8-4C61-4BA3-B3A4-9F387748E0C7}" type="slidenum">
              <a:rPr lang="en-US" smtClean="0"/>
              <a:t>16</a:t>
            </a:fld>
            <a:endParaRPr lang="en-US"/>
          </a:p>
        </p:txBody>
      </p:sp>
    </p:spTree>
    <p:extLst>
      <p:ext uri="{BB962C8B-B14F-4D97-AF65-F5344CB8AC3E}">
        <p14:creationId xmlns:p14="http://schemas.microsoft.com/office/powerpoint/2010/main" val="2605829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 in water flux at start of some weeks, due to longer downtime allowing more buildup on the membrane.</a:t>
            </a:r>
          </a:p>
        </p:txBody>
      </p:sp>
      <p:sp>
        <p:nvSpPr>
          <p:cNvPr id="4" name="Slide Number Placeholder 3"/>
          <p:cNvSpPr>
            <a:spLocks noGrp="1"/>
          </p:cNvSpPr>
          <p:nvPr>
            <p:ph type="sldNum" sz="quarter" idx="5"/>
          </p:nvPr>
        </p:nvSpPr>
        <p:spPr/>
        <p:txBody>
          <a:bodyPr/>
          <a:lstStyle/>
          <a:p>
            <a:fld id="{1DD1ABA8-4C61-4BA3-B3A4-9F387748E0C7}" type="slidenum">
              <a:rPr lang="en-US" smtClean="0"/>
              <a:t>17</a:t>
            </a:fld>
            <a:endParaRPr lang="en-US"/>
          </a:p>
        </p:txBody>
      </p:sp>
    </p:spTree>
    <p:extLst>
      <p:ext uri="{BB962C8B-B14F-4D97-AF65-F5344CB8AC3E}">
        <p14:creationId xmlns:p14="http://schemas.microsoft.com/office/powerpoint/2010/main" val="141872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due to buildup as the experiment continues and we have solution in </a:t>
            </a:r>
            <a:r>
              <a:rPr lang="en-US"/>
              <a:t>there every day.</a:t>
            </a:r>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18</a:t>
            </a:fld>
            <a:endParaRPr lang="en-US"/>
          </a:p>
        </p:txBody>
      </p:sp>
    </p:spTree>
    <p:extLst>
      <p:ext uri="{BB962C8B-B14F-4D97-AF65-F5344CB8AC3E}">
        <p14:creationId xmlns:p14="http://schemas.microsoft.com/office/powerpoint/2010/main" val="23089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challenges many people in the Navajo Nation face. </a:t>
            </a:r>
          </a:p>
        </p:txBody>
      </p:sp>
      <p:sp>
        <p:nvSpPr>
          <p:cNvPr id="4" name="Slide Number Placeholder 3"/>
          <p:cNvSpPr>
            <a:spLocks noGrp="1"/>
          </p:cNvSpPr>
          <p:nvPr>
            <p:ph type="sldNum" sz="quarter" idx="5"/>
          </p:nvPr>
        </p:nvSpPr>
        <p:spPr/>
        <p:txBody>
          <a:bodyPr/>
          <a:lstStyle/>
          <a:p>
            <a:fld id="{1DD1ABA8-4C61-4BA3-B3A4-9F387748E0C7}" type="slidenum">
              <a:rPr lang="en-US" smtClean="0"/>
              <a:t>2</a:t>
            </a:fld>
            <a:endParaRPr lang="en-US"/>
          </a:p>
        </p:txBody>
      </p:sp>
    </p:spTree>
    <p:extLst>
      <p:ext uri="{BB962C8B-B14F-4D97-AF65-F5344CB8AC3E}">
        <p14:creationId xmlns:p14="http://schemas.microsoft.com/office/powerpoint/2010/main" val="48015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black dots represent homes without city water connections. Blue lines are current water lines. Red lines are proposed water lines.</a:t>
            </a:r>
          </a:p>
        </p:txBody>
      </p:sp>
      <p:sp>
        <p:nvSpPr>
          <p:cNvPr id="4" name="Slide Number Placeholder 3"/>
          <p:cNvSpPr>
            <a:spLocks noGrp="1"/>
          </p:cNvSpPr>
          <p:nvPr>
            <p:ph type="sldNum" sz="quarter" idx="5"/>
          </p:nvPr>
        </p:nvSpPr>
        <p:spPr/>
        <p:txBody>
          <a:bodyPr/>
          <a:lstStyle/>
          <a:p>
            <a:fld id="{1DD1ABA8-4C61-4BA3-B3A4-9F387748E0C7}" type="slidenum">
              <a:rPr lang="en-US" smtClean="0"/>
              <a:t>3</a:t>
            </a:fld>
            <a:endParaRPr lang="en-US"/>
          </a:p>
        </p:txBody>
      </p:sp>
    </p:spTree>
    <p:extLst>
      <p:ext uri="{BB962C8B-B14F-4D97-AF65-F5344CB8AC3E}">
        <p14:creationId xmlns:p14="http://schemas.microsoft.com/office/powerpoint/2010/main" val="350148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yellow, orange, and red circles on this map represents an abandoned uranium mine in the Navajo Nation. The yellow stars, orange squares, and blue and green circles represent water sample sites. In order to address all of these issues, we have created the solar nanofiltration system.</a:t>
            </a:r>
          </a:p>
        </p:txBody>
      </p:sp>
      <p:sp>
        <p:nvSpPr>
          <p:cNvPr id="4" name="Slide Number Placeholder 3"/>
          <p:cNvSpPr>
            <a:spLocks noGrp="1"/>
          </p:cNvSpPr>
          <p:nvPr>
            <p:ph type="sldNum" sz="quarter" idx="5"/>
          </p:nvPr>
        </p:nvSpPr>
        <p:spPr/>
        <p:txBody>
          <a:bodyPr/>
          <a:lstStyle/>
          <a:p>
            <a:fld id="{1DD1ABA8-4C61-4BA3-B3A4-9F387748E0C7}" type="slidenum">
              <a:rPr lang="en-US" smtClean="0"/>
              <a:t>4</a:t>
            </a:fld>
            <a:endParaRPr lang="en-US"/>
          </a:p>
        </p:txBody>
      </p:sp>
    </p:spTree>
    <p:extLst>
      <p:ext uri="{BB962C8B-B14F-4D97-AF65-F5344CB8AC3E}">
        <p14:creationId xmlns:p14="http://schemas.microsoft.com/office/powerpoint/2010/main" val="220047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of our system being installed in someone’s home in the Navajo Nation.</a:t>
            </a:r>
          </a:p>
          <a:p>
            <a:r>
              <a:rPr lang="en-US" dirty="0"/>
              <a:t>An image of the system being tested in the lab.</a:t>
            </a:r>
          </a:p>
        </p:txBody>
      </p:sp>
      <p:sp>
        <p:nvSpPr>
          <p:cNvPr id="4" name="Slide Number Placeholder 3"/>
          <p:cNvSpPr>
            <a:spLocks noGrp="1"/>
          </p:cNvSpPr>
          <p:nvPr>
            <p:ph type="sldNum" sz="quarter" idx="5"/>
          </p:nvPr>
        </p:nvSpPr>
        <p:spPr/>
        <p:txBody>
          <a:bodyPr/>
          <a:lstStyle/>
          <a:p>
            <a:fld id="{1DD1ABA8-4C61-4BA3-B3A4-9F387748E0C7}" type="slidenum">
              <a:rPr lang="en-US" smtClean="0"/>
              <a:t>5</a:t>
            </a:fld>
            <a:endParaRPr lang="en-US"/>
          </a:p>
        </p:txBody>
      </p:sp>
    </p:spTree>
    <p:extLst>
      <p:ext uri="{BB962C8B-B14F-4D97-AF65-F5344CB8AC3E}">
        <p14:creationId xmlns:p14="http://schemas.microsoft.com/office/powerpoint/2010/main" val="9533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SNF system contains three major parts: the feed tank, prefilters, and nanofiltration membrane. In experiments, we recycle the purified and concentrated stream. In the field, you would drink the purified stream.</a:t>
            </a:r>
          </a:p>
        </p:txBody>
      </p:sp>
      <p:sp>
        <p:nvSpPr>
          <p:cNvPr id="4" name="Slide Number Placeholder 3"/>
          <p:cNvSpPr>
            <a:spLocks noGrp="1"/>
          </p:cNvSpPr>
          <p:nvPr>
            <p:ph type="sldNum" sz="quarter" idx="5"/>
          </p:nvPr>
        </p:nvSpPr>
        <p:spPr/>
        <p:txBody>
          <a:bodyPr/>
          <a:lstStyle/>
          <a:p>
            <a:fld id="{1DD1ABA8-4C61-4BA3-B3A4-9F387748E0C7}" type="slidenum">
              <a:rPr lang="en-US" smtClean="0"/>
              <a:t>6</a:t>
            </a:fld>
            <a:endParaRPr lang="en-US"/>
          </a:p>
        </p:txBody>
      </p:sp>
    </p:spTree>
    <p:extLst>
      <p:ext uri="{BB962C8B-B14F-4D97-AF65-F5344CB8AC3E}">
        <p14:creationId xmlns:p14="http://schemas.microsoft.com/office/powerpoint/2010/main" val="397687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 tank contains the initial solution, which can contain many things, like large particles, divalent ions (like calcium and magnesium), monovalent ions (like chloride), and water.</a:t>
            </a:r>
          </a:p>
        </p:txBody>
      </p:sp>
      <p:sp>
        <p:nvSpPr>
          <p:cNvPr id="4" name="Slide Number Placeholder 3"/>
          <p:cNvSpPr>
            <a:spLocks noGrp="1"/>
          </p:cNvSpPr>
          <p:nvPr>
            <p:ph type="sldNum" sz="quarter" idx="5"/>
          </p:nvPr>
        </p:nvSpPr>
        <p:spPr/>
        <p:txBody>
          <a:bodyPr/>
          <a:lstStyle/>
          <a:p>
            <a:fld id="{1DD1ABA8-4C61-4BA3-B3A4-9F387748E0C7}" type="slidenum">
              <a:rPr lang="en-US" smtClean="0"/>
              <a:t>7</a:t>
            </a:fld>
            <a:endParaRPr lang="en-US"/>
          </a:p>
        </p:txBody>
      </p:sp>
    </p:spTree>
    <p:extLst>
      <p:ext uri="{BB962C8B-B14F-4D97-AF65-F5344CB8AC3E}">
        <p14:creationId xmlns:p14="http://schemas.microsoft.com/office/powerpoint/2010/main" val="338189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 and 5 micron prefilters reject most of the large particles, while allowing everything else through.</a:t>
            </a:r>
          </a:p>
        </p:txBody>
      </p:sp>
      <p:sp>
        <p:nvSpPr>
          <p:cNvPr id="4" name="Slide Number Placeholder 3"/>
          <p:cNvSpPr>
            <a:spLocks noGrp="1"/>
          </p:cNvSpPr>
          <p:nvPr>
            <p:ph type="sldNum" sz="quarter" idx="5"/>
          </p:nvPr>
        </p:nvSpPr>
        <p:spPr/>
        <p:txBody>
          <a:bodyPr/>
          <a:lstStyle/>
          <a:p>
            <a:fld id="{1DD1ABA8-4C61-4BA3-B3A4-9F387748E0C7}" type="slidenum">
              <a:rPr lang="en-US" smtClean="0"/>
              <a:t>8</a:t>
            </a:fld>
            <a:endParaRPr lang="en-US"/>
          </a:p>
        </p:txBody>
      </p:sp>
    </p:spTree>
    <p:extLst>
      <p:ext uri="{BB962C8B-B14F-4D97-AF65-F5344CB8AC3E}">
        <p14:creationId xmlns:p14="http://schemas.microsoft.com/office/powerpoint/2010/main" val="219890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nanofiltration membrane rejects all of the large particles and most of the divalent ions, like calcium. It allows water, monovalent ions, and a few divalent ions through.</a:t>
            </a:r>
          </a:p>
        </p:txBody>
      </p:sp>
      <p:sp>
        <p:nvSpPr>
          <p:cNvPr id="4" name="Slide Number Placeholder 3"/>
          <p:cNvSpPr>
            <a:spLocks noGrp="1"/>
          </p:cNvSpPr>
          <p:nvPr>
            <p:ph type="sldNum" sz="quarter" idx="5"/>
          </p:nvPr>
        </p:nvSpPr>
        <p:spPr/>
        <p:txBody>
          <a:bodyPr/>
          <a:lstStyle/>
          <a:p>
            <a:fld id="{1DD1ABA8-4C61-4BA3-B3A4-9F387748E0C7}" type="slidenum">
              <a:rPr lang="en-US" smtClean="0"/>
              <a:t>9</a:t>
            </a:fld>
            <a:endParaRPr lang="en-US"/>
          </a:p>
        </p:txBody>
      </p:sp>
    </p:spTree>
    <p:extLst>
      <p:ext uri="{BB962C8B-B14F-4D97-AF65-F5344CB8AC3E}">
        <p14:creationId xmlns:p14="http://schemas.microsoft.com/office/powerpoint/2010/main" val="295069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7E82-ECC4-5C65-0636-461A6B94B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82CF3F-ED3F-CF41-9183-4FAAE2A46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53D4CA-F01B-8C99-7183-6902AF4DEF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AC6AAB-DE96-E9CE-0B26-0E5096CF0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84E1E-3D2F-2623-AC03-F33054AB0ECD}"/>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6864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E7CD-2841-C1A1-7A04-E85EEE96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232E1C-A94E-A099-066E-64EE5932C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A565-82D5-9A9F-DA31-0D43F10328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C77999-FB10-2B49-4964-DDF62C22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0A318-7A8E-373B-BCD2-422EE7306E7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77983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6878F1-66F5-B4E9-1FF0-19DFB8E96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5A919-F3CF-A5FD-C557-3F6DE19C0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D845F-D118-B3FC-9BD1-97A83D3F69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DFAF16-DA0F-884E-A2B1-733CD8035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FC12-A90D-1469-B6EE-494FBC2707D3}"/>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312521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w="38100">
            <a:noFill/>
          </a:ln>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45187"/>
            <a:ext cx="2743200" cy="365125"/>
          </a:xfrm>
        </p:spPr>
        <p:txBody>
          <a:bodyPr/>
          <a:lstStyle/>
          <a:p>
            <a:fld id="{433327A2-81B6-4119-8F20-91156AB2E87D}" type="slidenum">
              <a:rPr lang="en-US" smtClean="0"/>
              <a:t>‹#›</a:t>
            </a:fld>
            <a:endParaRPr lang="en-US"/>
          </a:p>
        </p:txBody>
      </p:sp>
    </p:spTree>
    <p:extLst>
      <p:ext uri="{BB962C8B-B14F-4D97-AF65-F5344CB8AC3E}">
        <p14:creationId xmlns:p14="http://schemas.microsoft.com/office/powerpoint/2010/main" val="254813147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932"/>
            <a:ext cx="10515600" cy="93141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60779" y="1484431"/>
            <a:ext cx="10515600" cy="435133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flipV="1">
            <a:off x="0" y="955344"/>
            <a:ext cx="10515600" cy="409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lvl1pPr>
              <a:defRPr/>
            </a:lvl1pPr>
          </a:lstStyle>
          <a:p>
            <a:fld id="{433327A2-81B6-4119-8F20-91156AB2E87D}" type="slidenum">
              <a:rPr lang="en-US" smtClean="0"/>
              <a:t>‹#›</a:t>
            </a:fld>
            <a:endParaRPr lang="en-US"/>
          </a:p>
        </p:txBody>
      </p:sp>
      <p:pic>
        <p:nvPicPr>
          <p:cNvPr id="16" name="Picture 15"/>
          <p:cNvPicPr>
            <a:picLocks noChangeAspect="1"/>
          </p:cNvPicPr>
          <p:nvPr/>
        </p:nvPicPr>
        <p:blipFill>
          <a:blip r:embed="rId2"/>
          <a:stretch>
            <a:fillRect/>
          </a:stretch>
        </p:blipFill>
        <p:spPr>
          <a:xfrm>
            <a:off x="10982531" y="59564"/>
            <a:ext cx="1207011" cy="1160324"/>
          </a:xfrm>
          <a:prstGeom prst="rect">
            <a:avLst/>
          </a:prstGeom>
        </p:spPr>
      </p:pic>
    </p:spTree>
    <p:extLst>
      <p:ext uri="{BB962C8B-B14F-4D97-AF65-F5344CB8AC3E}">
        <p14:creationId xmlns:p14="http://schemas.microsoft.com/office/powerpoint/2010/main" val="394925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BB51-42B4-6DF5-3ED4-896A4D894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25118-F496-8311-72AC-61529BC92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21736-58BC-706F-1520-756EB33285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8A108E6-36E5-B0D9-D09C-E0BAB7FC3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29281-E6F7-4BFE-3BF3-C79F923DA1DA}"/>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340152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E9BC-C351-860A-9E12-667663541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3F685-E86F-33F4-9C39-31BFB57EC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E3334-0F15-17D3-3ED4-4B0125349E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CCF321-8E76-8CFF-C359-EC8E9BABA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D414-7CA0-292B-F587-A9F341749002}"/>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124421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AACF-AF12-936F-9BDB-64C539B8A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93094-C32D-1C6A-B013-EE3AA09DD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A59D8-402B-BB21-3542-5F557214A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A6309-3132-0CE6-DB4D-12F49173A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5EB8DC-A50A-C118-595A-4C3C5943C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389DD-2ADF-7236-93DE-AFA53890684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24026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5EE3-B278-CDBB-EC87-9B27A9719F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6A3CC-7324-525C-7791-3DE4EFA30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86C06-D4AB-5C0D-5A3D-2864FE0E1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7432C-ECDE-58D5-0939-35DDA4D03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5E33E-AA6B-15BD-8332-68C10D9336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FE4B9-BA8B-9CE1-13B0-D04915B4D84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70212CC-9AB0-7FB2-6463-E964CDD54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3D677A-C02C-5C7A-6517-158F2CECD6C8}"/>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53826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F866-4801-59F1-BB33-7362202B12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CF899-CB5D-C4E5-A39F-7F70AC2ECCD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71D82DF-4E63-E52A-EA1A-FBF52CA05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C4E6A8-DF4E-DA7A-9D66-DBDE70098CB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34203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DE22F-2D3B-22D2-C85D-55B7A89E4AB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DCBE57-C62F-C32F-5AE4-ED644C220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F713CD-E7E0-BEB2-D548-F51B20586063}"/>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00055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8889-B84A-6654-7C15-D2995A757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3E6D9-E686-17E4-0617-0A0F417D6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76DBC-E575-BE70-CDDC-B21EB2984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CFE11-64CC-7E2A-0507-AC6A57911C9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B6FFDA3-2893-4CA3-9393-F60737DF4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CFA60-27D0-35BB-F824-3651869E2D41}"/>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78870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CFC7-5664-690B-8D6B-91F8B4C5E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3E791-F829-5CE1-A8FF-5947C255C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FCE5D-429F-E9F2-1647-1B2F6395B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87DDB-C396-B5CF-4AD1-FD11FEFD417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8DF549-C380-0CBB-61A8-00ADB6059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74D29-D8B0-C878-F00F-5079D7A00F5A}"/>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28722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A9D21-94B9-E325-BC69-41DC79F0A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AA1F9-00DA-50B0-FED4-E7C314640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4C0A0-13C9-2EC0-37C8-513E43683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96AE20-0F50-BAA7-D0E2-FFFC75585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6F179-2F20-2C49-0EBA-9B9B31AF0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7955-8388-4592-91B7-EE8FC1F92D57}" type="slidenum">
              <a:rPr lang="en-US" smtClean="0"/>
              <a:t>‹#›</a:t>
            </a:fld>
            <a:endParaRPr lang="en-US"/>
          </a:p>
        </p:txBody>
      </p:sp>
    </p:spTree>
    <p:extLst>
      <p:ext uri="{BB962C8B-B14F-4D97-AF65-F5344CB8AC3E}">
        <p14:creationId xmlns:p14="http://schemas.microsoft.com/office/powerpoint/2010/main" val="393147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377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27A2-81B6-4119-8F20-91156AB2E87D}" type="slidenum">
              <a:rPr lang="en-US" smtClean="0"/>
              <a:t>‹#›</a:t>
            </a:fld>
            <a:endParaRPr lang="en-US"/>
          </a:p>
        </p:txBody>
      </p:sp>
    </p:spTree>
    <p:extLst>
      <p:ext uri="{BB962C8B-B14F-4D97-AF65-F5344CB8AC3E}">
        <p14:creationId xmlns:p14="http://schemas.microsoft.com/office/powerpoint/2010/main" val="413805109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090" y="1327357"/>
            <a:ext cx="10795820" cy="2172776"/>
          </a:xfrm>
        </p:spPr>
        <p:txBody>
          <a:bodyPr>
            <a:normAutofit fontScale="90000"/>
          </a:bodyPr>
          <a:lstStyle/>
          <a:p>
            <a:pPr>
              <a:lnSpc>
                <a:spcPct val="100000"/>
              </a:lnSpc>
            </a:pPr>
            <a:r>
              <a:rPr lang="en-US" sz="5000" dirty="0">
                <a:solidFill>
                  <a:srgbClr val="0C234B"/>
                </a:solidFill>
                <a:latin typeface="Calibri" panose="020F0502020204030204" pitchFamily="34" charset="0"/>
                <a:cs typeface="Calibri" panose="020F0502020204030204" pitchFamily="34" charset="0"/>
              </a:rPr>
              <a:t>Intermittent and Continuous Operation of an Off-Grid Solar Nanofiltration System</a:t>
            </a:r>
          </a:p>
        </p:txBody>
      </p:sp>
      <p:sp>
        <p:nvSpPr>
          <p:cNvPr id="3" name="Subtitle 2"/>
          <p:cNvSpPr>
            <a:spLocks noGrp="1"/>
          </p:cNvSpPr>
          <p:nvPr>
            <p:ph type="subTitle" idx="1"/>
          </p:nvPr>
        </p:nvSpPr>
        <p:spPr>
          <a:xfrm>
            <a:off x="1406013" y="3700362"/>
            <a:ext cx="9379974" cy="3182220"/>
          </a:xfrm>
        </p:spPr>
        <p:txBody>
          <a:bodyPr>
            <a:noAutofit/>
          </a:bodyPr>
          <a:lstStyle/>
          <a:p>
            <a:pPr marL="0" marR="0" algn="ctr">
              <a:lnSpc>
                <a:spcPct val="100000"/>
              </a:lnSpc>
              <a:spcBef>
                <a:spcPts val="0"/>
              </a:spcBef>
              <a:spcAft>
                <a:spcPts val="800"/>
              </a:spcAft>
            </a:pPr>
            <a:r>
              <a:rPr lang="en-US" i="1" dirty="0">
                <a:effectLst/>
                <a:latin typeface="Calibri" panose="020F0502020204030204" pitchFamily="34" charset="0"/>
                <a:ea typeface="Calibri" panose="020F0502020204030204" pitchFamily="34" charset="0"/>
                <a:cs typeface="Calibri" panose="020F0502020204030204" pitchFamily="34" charset="0"/>
              </a:rPr>
              <a:t>Abby Haan, Chaz Alvarez, Lynn Carroll, Hunter </a:t>
            </a:r>
            <a:r>
              <a:rPr lang="en-US" i="1" dirty="0" err="1">
                <a:effectLst/>
                <a:latin typeface="Calibri" panose="020F0502020204030204" pitchFamily="34" charset="0"/>
                <a:ea typeface="Calibri" panose="020F0502020204030204" pitchFamily="34" charset="0"/>
                <a:cs typeface="Calibri" panose="020F0502020204030204" pitchFamily="34" charset="0"/>
              </a:rPr>
              <a:t>Gudenkauf</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dirty="0" err="1">
                <a:effectLst/>
                <a:latin typeface="Calibri" panose="020F0502020204030204" pitchFamily="34" charset="0"/>
                <a:ea typeface="Calibri" panose="020F0502020204030204" pitchFamily="34" charset="0"/>
                <a:cs typeface="Calibri" panose="020F0502020204030204" pitchFamily="34" charset="0"/>
              </a:rPr>
              <a:t>Doorae</a:t>
            </a:r>
            <a:r>
              <a:rPr lang="en-US" i="1" dirty="0">
                <a:effectLst/>
                <a:latin typeface="Calibri" panose="020F0502020204030204" pitchFamily="34" charset="0"/>
                <a:ea typeface="Calibri" panose="020F0502020204030204" pitchFamily="34" charset="0"/>
                <a:cs typeface="Calibri" panose="020F0502020204030204" pitchFamily="34" charset="0"/>
              </a:rPr>
              <a:t> Lee, Jose Navarrete, and Vasiliki </a:t>
            </a:r>
            <a:r>
              <a:rPr lang="en-US" i="1" dirty="0" err="1">
                <a:effectLst/>
                <a:latin typeface="Calibri" panose="020F0502020204030204" pitchFamily="34" charset="0"/>
                <a:ea typeface="Calibri" panose="020F0502020204030204" pitchFamily="34" charset="0"/>
                <a:cs typeface="Calibri" panose="020F0502020204030204" pitchFamily="34" charset="0"/>
              </a:rPr>
              <a:t>Karanikola</a:t>
            </a:r>
            <a:endParaRPr lang="en-US" i="1" baseline="30000" dirty="0">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i="1"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36ED8176-A809-0D38-2F1B-B5CFFC1C1E3E}"/>
              </a:ext>
            </a:extLst>
          </p:cNvPr>
          <p:cNvSpPr txBox="1">
            <a:spLocks/>
          </p:cNvSpPr>
          <p:nvPr/>
        </p:nvSpPr>
        <p:spPr>
          <a:xfrm>
            <a:off x="1524000" y="1215618"/>
            <a:ext cx="9144000" cy="565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800" dirty="0">
              <a:solidFill>
                <a:srgbClr val="0C234B"/>
              </a:solidFill>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63F6DAD5-E98B-5BBD-B851-0CA566821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189" y="220071"/>
            <a:ext cx="1459928" cy="1366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CC1A87-E1A6-911D-0650-E9AF37CE3F9A}"/>
              </a:ext>
            </a:extLst>
          </p:cNvPr>
          <p:cNvSpPr txBox="1"/>
          <p:nvPr/>
        </p:nvSpPr>
        <p:spPr>
          <a:xfrm>
            <a:off x="2632971" y="5364704"/>
            <a:ext cx="6926057" cy="1384995"/>
          </a:xfrm>
          <a:prstGeom prst="rect">
            <a:avLst/>
          </a:prstGeom>
          <a:noFill/>
        </p:spPr>
        <p:txBody>
          <a:bodyPr wrap="square" rtlCol="0">
            <a:spAutoFit/>
          </a:bodyPr>
          <a:lstStyle/>
          <a:p>
            <a:pPr algn="ctr"/>
            <a:r>
              <a:rPr lang="en-US" sz="2800" dirty="0">
                <a:solidFill>
                  <a:srgbClr val="0C234B"/>
                </a:solidFill>
              </a:rPr>
              <a:t>2024 NASA Space Grant Symposium</a:t>
            </a:r>
          </a:p>
          <a:p>
            <a:pPr algn="ctr"/>
            <a:r>
              <a:rPr lang="en-US" sz="2800" dirty="0">
                <a:solidFill>
                  <a:srgbClr val="0C234B"/>
                </a:solidFill>
              </a:rPr>
              <a:t>Tucson, Arizona</a:t>
            </a:r>
          </a:p>
          <a:p>
            <a:pPr algn="ctr"/>
            <a:r>
              <a:rPr lang="en-US" sz="2800" dirty="0">
                <a:solidFill>
                  <a:srgbClr val="0C234B"/>
                </a:solidFill>
              </a:rPr>
              <a:t>April 20, 2024</a:t>
            </a:r>
          </a:p>
        </p:txBody>
      </p:sp>
      <p:pic>
        <p:nvPicPr>
          <p:cNvPr id="7" name="Picture 2">
            <a:extLst>
              <a:ext uri="{FF2B5EF4-FFF2-40B4-BE49-F238E27FC236}">
                <a16:creationId xmlns:a16="http://schemas.microsoft.com/office/drawing/2014/main" id="{980F03BA-42E2-AD70-6A49-AA750A413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SA Insignia Color">
            <a:extLst>
              <a:ext uri="{FF2B5EF4-FFF2-40B4-BE49-F238E27FC236}">
                <a16:creationId xmlns:a16="http://schemas.microsoft.com/office/drawing/2014/main" id="{A01338A3-CDE6-97CB-F398-D4C2168EA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41" y="229721"/>
            <a:ext cx="1705399" cy="179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3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Experimental Goal</a:t>
            </a:r>
          </a:p>
        </p:txBody>
      </p:sp>
      <p:sp>
        <p:nvSpPr>
          <p:cNvPr id="3" name="Content Placeholder 2"/>
          <p:cNvSpPr>
            <a:spLocks noGrp="1"/>
          </p:cNvSpPr>
          <p:nvPr>
            <p:ph idx="1"/>
          </p:nvPr>
        </p:nvSpPr>
        <p:spPr>
          <a:xfrm>
            <a:off x="204504" y="1057641"/>
            <a:ext cx="11576956" cy="4083613"/>
          </a:xfrm>
        </p:spPr>
        <p:txBody>
          <a:bodyPr>
            <a:noAutofit/>
          </a:bodyPr>
          <a:lstStyle/>
          <a:p>
            <a:r>
              <a:rPr lang="en-US" sz="4000" dirty="0">
                <a:latin typeface="Calibri" panose="020F0502020204030204" pitchFamily="34" charset="0"/>
                <a:cs typeface="Calibri" panose="020F0502020204030204" pitchFamily="34" charset="0"/>
              </a:rPr>
              <a:t>Comparing intermittent and continuous operation</a:t>
            </a:r>
          </a:p>
          <a:p>
            <a:pPr lvl="1"/>
            <a:r>
              <a:rPr lang="en-US" sz="3600" dirty="0">
                <a:latin typeface="Calibri" panose="020F0502020204030204" pitchFamily="34" charset="0"/>
                <a:cs typeface="Calibri" panose="020F0502020204030204" pitchFamily="34" charset="0"/>
              </a:rPr>
              <a:t>Intermittent mimics field operation</a:t>
            </a:r>
          </a:p>
          <a:p>
            <a:pPr lvl="1"/>
            <a:r>
              <a:rPr lang="en-US" sz="3600" dirty="0">
                <a:latin typeface="Calibri" panose="020F0502020204030204" pitchFamily="34" charset="0"/>
                <a:cs typeface="Calibri" panose="020F0502020204030204" pitchFamily="34" charset="0"/>
              </a:rPr>
              <a:t>Continuous mimics industry operation</a:t>
            </a:r>
          </a:p>
          <a:p>
            <a:r>
              <a:rPr lang="en-US" sz="4000" dirty="0">
                <a:latin typeface="Calibri" panose="020F0502020204030204" pitchFamily="34" charset="0"/>
                <a:cs typeface="Calibri" panose="020F0502020204030204" pitchFamily="34" charset="0"/>
              </a:rPr>
              <a:t>Looking specifically at water flux and ion rejection</a:t>
            </a:r>
          </a:p>
          <a:p>
            <a:pPr lvl="1"/>
            <a:r>
              <a:rPr lang="en-US" sz="3600" dirty="0">
                <a:latin typeface="Calibri" panose="020F0502020204030204" pitchFamily="34" charset="0"/>
                <a:cs typeface="Calibri" panose="020F0502020204030204" pitchFamily="34" charset="0"/>
              </a:rPr>
              <a:t>Flux: flow through membrane surface area</a:t>
            </a:r>
          </a:p>
          <a:p>
            <a:pPr lvl="2"/>
            <a:r>
              <a:rPr lang="en-US" sz="3600" dirty="0">
                <a:latin typeface="Calibri" panose="020F0502020204030204" pitchFamily="34" charset="0"/>
                <a:cs typeface="Calibri" panose="020F0502020204030204" pitchFamily="34" charset="0"/>
              </a:rPr>
              <a:t>Units: volume/(time*area)</a:t>
            </a:r>
          </a:p>
          <a:p>
            <a:pPr lvl="1"/>
            <a:r>
              <a:rPr lang="en-US" sz="3600" dirty="0">
                <a:latin typeface="Calibri" panose="020F0502020204030204" pitchFamily="34" charset="0"/>
                <a:cs typeface="Calibri" panose="020F0502020204030204" pitchFamily="34" charset="0"/>
              </a:rPr>
              <a:t>Rejection: percentage of an ion that does not pass through membrane</a:t>
            </a:r>
          </a:p>
          <a:p>
            <a:pPr lvl="2"/>
            <a:r>
              <a:rPr lang="en-US" sz="3600" dirty="0">
                <a:latin typeface="Calibri" panose="020F0502020204030204" pitchFamily="34" charset="0"/>
                <a:cs typeface="Calibri" panose="020F0502020204030204" pitchFamily="34" charset="0"/>
              </a:rPr>
              <a:t>Units: percent</a:t>
            </a:r>
          </a:p>
          <a:p>
            <a:pPr marL="457200" lvl="1" indent="0">
              <a:buNone/>
            </a:pPr>
            <a:endParaRPr lang="en-US" sz="3600" dirty="0">
              <a:latin typeface="Calibri" panose="020F0502020204030204" pitchFamily="34" charset="0"/>
              <a:cs typeface="Calibri" panose="020F0502020204030204" pitchFamily="34" charset="0"/>
            </a:endParaRPr>
          </a:p>
        </p:txBody>
      </p:sp>
      <p:sp>
        <p:nvSpPr>
          <p:cNvPr id="4" name="Slide Number Placeholder 4">
            <a:extLst>
              <a:ext uri="{FF2B5EF4-FFF2-40B4-BE49-F238E27FC236}">
                <a16:creationId xmlns:a16="http://schemas.microsoft.com/office/drawing/2014/main" id="{B560735A-59F2-E871-8474-6FEA628E90CA}"/>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10</a:t>
            </a:fld>
            <a:endParaRPr lang="en-US" sz="1400" dirty="0">
              <a:solidFill>
                <a:srgbClr val="0C234B"/>
              </a:solidFill>
            </a:endParaRPr>
          </a:p>
        </p:txBody>
      </p:sp>
      <p:pic>
        <p:nvPicPr>
          <p:cNvPr id="7" name="Picture 2">
            <a:extLst>
              <a:ext uri="{FF2B5EF4-FFF2-40B4-BE49-F238E27FC236}">
                <a16:creationId xmlns:a16="http://schemas.microsoft.com/office/drawing/2014/main" id="{F6CD538C-A89A-1412-5D2F-D43AB15DC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8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Methods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04332" y="1159938"/>
            <a:ext cx="10405987" cy="4083613"/>
          </a:xfrm>
        </p:spPr>
        <p:txBody>
          <a:bodyPr>
            <a:noAutofit/>
          </a:bodyPr>
          <a:lstStyle/>
          <a:p>
            <a:r>
              <a:rPr lang="en-US" sz="3600" dirty="0">
                <a:latin typeface="Calibri" panose="020F0502020204030204" pitchFamily="34" charset="0"/>
                <a:cs typeface="Calibri" panose="020F0502020204030204" pitchFamily="34" charset="0"/>
              </a:rPr>
              <a:t>Run system: 24 L CaCl</a:t>
            </a:r>
            <a:r>
              <a:rPr lang="en-US" sz="3600" baseline="-25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Calibri" panose="020F0502020204030204" pitchFamily="34" charset="0"/>
                <a:cs typeface="Calibri" panose="020F0502020204030204" pitchFamily="34" charset="0"/>
              </a:rPr>
              <a:t>and MgSO</a:t>
            </a:r>
            <a:r>
              <a:rPr lang="en-US" sz="3600" baseline="-25000" dirty="0">
                <a:latin typeface="Calibri" panose="020F0502020204030204" pitchFamily="34" charset="0"/>
                <a:ea typeface="Calibri" panose="020F0502020204030204" pitchFamily="34" charset="0"/>
                <a:cs typeface="Calibri" panose="020F0502020204030204" pitchFamily="34" charset="0"/>
              </a:rPr>
              <a:t>4</a:t>
            </a:r>
            <a:r>
              <a:rPr lang="en-US" sz="3600" dirty="0">
                <a:latin typeface="Calibri" panose="020F0502020204030204" pitchFamily="34" charset="0"/>
                <a:ea typeface="Calibri" panose="020F0502020204030204" pitchFamily="34" charset="0"/>
                <a:cs typeface="Calibri" panose="020F0502020204030204" pitchFamily="34" charset="0"/>
              </a:rPr>
              <a:t> solution</a:t>
            </a:r>
          </a:p>
          <a:p>
            <a:pPr lvl="1"/>
            <a:r>
              <a:rPr lang="en-US" sz="3600" dirty="0">
                <a:latin typeface="Calibri" panose="020F0502020204030204" pitchFamily="34" charset="0"/>
                <a:cs typeface="Calibri" panose="020F0502020204030204" pitchFamily="34" charset="0"/>
              </a:rPr>
              <a:t>Intermittent: 5 hours/day for 18 days</a:t>
            </a:r>
          </a:p>
          <a:p>
            <a:pPr lvl="1"/>
            <a:r>
              <a:rPr lang="en-US" sz="3600" dirty="0">
                <a:latin typeface="Calibri" panose="020F0502020204030204" pitchFamily="34" charset="0"/>
                <a:cs typeface="Calibri" panose="020F0502020204030204" pitchFamily="34" charset="0"/>
              </a:rPr>
              <a:t>Continuous: 24 hours/day for 8 days</a:t>
            </a:r>
          </a:p>
          <a:p>
            <a:r>
              <a:rPr lang="en-US" sz="3600" dirty="0">
                <a:latin typeface="Calibri" panose="020F0502020204030204" pitchFamily="34" charset="0"/>
                <a:cs typeface="Calibri" panose="020F0502020204030204" pitchFamily="34" charset="0"/>
              </a:rPr>
              <a:t>Collect samples</a:t>
            </a:r>
          </a:p>
          <a:p>
            <a:pPr lvl="1"/>
            <a:r>
              <a:rPr lang="en-US" sz="3600" dirty="0">
                <a:latin typeface="Calibri" panose="020F0502020204030204" pitchFamily="34" charset="0"/>
                <a:cs typeface="Calibri" panose="020F0502020204030204" pitchFamily="34" charset="0"/>
              </a:rPr>
              <a:t>Intermittent: beginning and end of each day</a:t>
            </a:r>
          </a:p>
          <a:p>
            <a:pPr lvl="1"/>
            <a:r>
              <a:rPr lang="en-US" sz="3600" dirty="0">
                <a:latin typeface="Calibri" panose="020F0502020204030204" pitchFamily="34" charset="0"/>
                <a:cs typeface="Calibri" panose="020F0502020204030204" pitchFamily="34" charset="0"/>
              </a:rPr>
              <a:t>Continuous: every 8 hours</a:t>
            </a:r>
          </a:p>
          <a:p>
            <a:r>
              <a:rPr lang="en-US" sz="3600" dirty="0">
                <a:latin typeface="Calibri" panose="020F0502020204030204" pitchFamily="34" charset="0"/>
                <a:cs typeface="Calibri" panose="020F0502020204030204" pitchFamily="34" charset="0"/>
              </a:rPr>
              <a:t>Analyze samples</a:t>
            </a:r>
          </a:p>
          <a:p>
            <a:pPr lvl="1"/>
            <a:r>
              <a:rPr lang="en-US" sz="3600" dirty="0">
                <a:latin typeface="Calibri" panose="020F0502020204030204" pitchFamily="34" charset="0"/>
                <a:cs typeface="Calibri" panose="020F0502020204030204" pitchFamily="34" charset="0"/>
              </a:rPr>
              <a:t>Ion chromatography (IC): measures ion concentrations</a:t>
            </a:r>
          </a:p>
          <a:p>
            <a:pPr lvl="1"/>
            <a:endParaRPr lang="en-US" sz="3600" dirty="0">
              <a:latin typeface="Calibri" panose="020F0502020204030204" pitchFamily="34" charset="0"/>
              <a:cs typeface="Calibri" panose="020F0502020204030204" pitchFamily="34" charset="0"/>
            </a:endParaRPr>
          </a:p>
          <a:p>
            <a:pPr lvl="1"/>
            <a:endParaRPr lang="en-US" sz="3600" dirty="0">
              <a:latin typeface="Calibri" panose="020F0502020204030204" pitchFamily="34" charset="0"/>
              <a:cs typeface="Calibri" panose="020F0502020204030204" pitchFamily="34" charset="0"/>
            </a:endParaRPr>
          </a:p>
          <a:p>
            <a:pPr lvl="1"/>
            <a:endParaRPr lang="en-US" sz="3600" dirty="0">
              <a:latin typeface="Calibri" panose="020F0502020204030204" pitchFamily="34" charset="0"/>
              <a:cs typeface="Calibri" panose="020F0502020204030204" pitchFamily="34" charset="0"/>
            </a:endParaRPr>
          </a:p>
          <a:p>
            <a:pPr marL="457200" lvl="1" indent="0">
              <a:buNone/>
            </a:pPr>
            <a:endParaRPr lang="en-US" sz="3600" dirty="0">
              <a:latin typeface="Calibri" panose="020F0502020204030204" pitchFamily="34" charset="0"/>
              <a:cs typeface="Calibri" panose="020F0502020204030204" pitchFamily="34" charset="0"/>
            </a:endParaRPr>
          </a:p>
        </p:txBody>
      </p:sp>
      <p:sp>
        <p:nvSpPr>
          <p:cNvPr id="4" name="Slide Number Placeholder 4">
            <a:extLst>
              <a:ext uri="{FF2B5EF4-FFF2-40B4-BE49-F238E27FC236}">
                <a16:creationId xmlns:a16="http://schemas.microsoft.com/office/drawing/2014/main" id="{795F3C19-306C-684C-CD10-95BF0B49EE4A}"/>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11</a:t>
            </a:fld>
            <a:endParaRPr lang="en-US" sz="1400" dirty="0">
              <a:solidFill>
                <a:srgbClr val="0C234B"/>
              </a:solidFill>
            </a:endParaRPr>
          </a:p>
        </p:txBody>
      </p:sp>
      <p:pic>
        <p:nvPicPr>
          <p:cNvPr id="7" name="Picture 2">
            <a:extLst>
              <a:ext uri="{FF2B5EF4-FFF2-40B4-BE49-F238E27FC236}">
                <a16:creationId xmlns:a16="http://schemas.microsoft.com/office/drawing/2014/main" id="{0DC6290B-0CF7-5013-C056-6B18FF4BE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4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47586" y="1335640"/>
            <a:ext cx="5341297" cy="4083613"/>
          </a:xfrm>
        </p:spPr>
        <p:txBody>
          <a:bodyPr>
            <a:noAutofit/>
          </a:bodyPr>
          <a:lstStyle/>
          <a:p>
            <a:pPr lvl="1"/>
            <a:r>
              <a:rPr lang="en-US" sz="3600" dirty="0">
                <a:latin typeface="Calibri" panose="020F0502020204030204" pitchFamily="34" charset="0"/>
                <a:cs typeface="Calibri" panose="020F0502020204030204" pitchFamily="34" charset="0"/>
              </a:rPr>
              <a:t>Decrease in average calcium rejection from continuous to intermittent</a:t>
            </a:r>
          </a:p>
          <a:p>
            <a:pPr marL="457200" lvl="1" indent="0">
              <a:buNone/>
            </a:pPr>
            <a:endParaRPr lang="en-US" sz="3600"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13522731-4A8E-1063-20B6-5628F6CC083D}"/>
              </a:ext>
            </a:extLst>
          </p:cNvPr>
          <p:cNvGraphicFramePr>
            <a:graphicFrameLocks noGrp="1"/>
          </p:cNvGraphicFramePr>
          <p:nvPr>
            <p:extLst>
              <p:ext uri="{D42A27DB-BD31-4B8C-83A1-F6EECF244321}">
                <p14:modId xmlns:p14="http://schemas.microsoft.com/office/powerpoint/2010/main" val="2351819323"/>
              </p:ext>
            </p:extLst>
          </p:nvPr>
        </p:nvGraphicFramePr>
        <p:xfrm>
          <a:off x="433282" y="1165435"/>
          <a:ext cx="5418666" cy="1188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60272429"/>
                    </a:ext>
                  </a:extLst>
                </a:gridCol>
                <a:gridCol w="2709333">
                  <a:extLst>
                    <a:ext uri="{9D8B030D-6E8A-4147-A177-3AD203B41FA5}">
                      <a16:colId xmlns:a16="http://schemas.microsoft.com/office/drawing/2014/main" val="2914877883"/>
                    </a:ext>
                  </a:extLst>
                </a:gridCol>
              </a:tblGrid>
              <a:tr h="344960">
                <a:tc>
                  <a:txBody>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Experiment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Calcium rejection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48996"/>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972865"/>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Intermittent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005498"/>
                  </a:ext>
                </a:extLst>
              </a:tr>
            </a:tbl>
          </a:graphicData>
        </a:graphic>
      </p:graphicFrame>
      <p:sp>
        <p:nvSpPr>
          <p:cNvPr id="8" name="Slide Number Placeholder 4">
            <a:extLst>
              <a:ext uri="{FF2B5EF4-FFF2-40B4-BE49-F238E27FC236}">
                <a16:creationId xmlns:a16="http://schemas.microsoft.com/office/drawing/2014/main" id="{636D2A27-0498-AE6A-38EA-8747175EBD70}"/>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12</a:t>
            </a:fld>
            <a:endParaRPr lang="en-US" sz="1400" dirty="0">
              <a:solidFill>
                <a:srgbClr val="0C234B"/>
              </a:solidFill>
            </a:endParaRPr>
          </a:p>
        </p:txBody>
      </p:sp>
      <p:pic>
        <p:nvPicPr>
          <p:cNvPr id="10" name="Picture 2">
            <a:extLst>
              <a:ext uri="{FF2B5EF4-FFF2-40B4-BE49-F238E27FC236}">
                <a16:creationId xmlns:a16="http://schemas.microsoft.com/office/drawing/2014/main" id="{4CBBE911-A50B-0046-3E3F-ADC0087A1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1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47586" y="1335640"/>
            <a:ext cx="5341297" cy="4083613"/>
          </a:xfrm>
        </p:spPr>
        <p:txBody>
          <a:bodyPr>
            <a:noAutofit/>
          </a:bodyPr>
          <a:lstStyle/>
          <a:p>
            <a:pPr lvl="1"/>
            <a:r>
              <a:rPr lang="en-US" sz="3600" dirty="0">
                <a:latin typeface="Calibri" panose="020F0502020204030204" pitchFamily="34" charset="0"/>
                <a:cs typeface="Calibri" panose="020F0502020204030204" pitchFamily="34" charset="0"/>
              </a:rPr>
              <a:t>Decrease in average calcium rejection from continuous to intermittent</a:t>
            </a:r>
          </a:p>
          <a:p>
            <a:pPr marL="457200" lvl="1" indent="0">
              <a:buNone/>
            </a:pPr>
            <a:endParaRPr lang="en-US" sz="3600"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13522731-4A8E-1063-20B6-5628F6CC083D}"/>
              </a:ext>
            </a:extLst>
          </p:cNvPr>
          <p:cNvGraphicFramePr>
            <a:graphicFrameLocks noGrp="1"/>
          </p:cNvGraphicFramePr>
          <p:nvPr>
            <p:extLst>
              <p:ext uri="{D42A27DB-BD31-4B8C-83A1-F6EECF244321}">
                <p14:modId xmlns:p14="http://schemas.microsoft.com/office/powerpoint/2010/main" val="1906826660"/>
              </p:ext>
            </p:extLst>
          </p:nvPr>
        </p:nvGraphicFramePr>
        <p:xfrm>
          <a:off x="433282" y="1165435"/>
          <a:ext cx="5418666" cy="1188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60272429"/>
                    </a:ext>
                  </a:extLst>
                </a:gridCol>
                <a:gridCol w="2709333">
                  <a:extLst>
                    <a:ext uri="{9D8B030D-6E8A-4147-A177-3AD203B41FA5}">
                      <a16:colId xmlns:a16="http://schemas.microsoft.com/office/drawing/2014/main" val="2914877883"/>
                    </a:ext>
                  </a:extLst>
                </a:gridCol>
              </a:tblGrid>
              <a:tr h="344960">
                <a:tc>
                  <a:txBody>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Experiment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Calcium rejection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48996"/>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972865"/>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Intermittent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005498"/>
                  </a:ext>
                </a:extLst>
              </a:tr>
            </a:tbl>
          </a:graphicData>
        </a:graphic>
      </p:graphicFrame>
      <p:pic>
        <p:nvPicPr>
          <p:cNvPr id="7" name="Picture 6" descr="A graph showing the amount of calcium in the blood&#10;&#10;Description automatically generated with medium confidence">
            <a:extLst>
              <a:ext uri="{FF2B5EF4-FFF2-40B4-BE49-F238E27FC236}">
                <a16:creationId xmlns:a16="http://schemas.microsoft.com/office/drawing/2014/main" id="{EA5E6BDB-21EB-36CA-2241-708537403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2" y="2426511"/>
            <a:ext cx="5418666" cy="4064000"/>
          </a:xfrm>
          <a:prstGeom prst="rect">
            <a:avLst/>
          </a:prstGeom>
          <a:ln>
            <a:solidFill>
              <a:schemeClr val="tx1"/>
            </a:solidFill>
          </a:ln>
        </p:spPr>
      </p:pic>
      <p:sp>
        <p:nvSpPr>
          <p:cNvPr id="8" name="Slide Number Placeholder 4">
            <a:extLst>
              <a:ext uri="{FF2B5EF4-FFF2-40B4-BE49-F238E27FC236}">
                <a16:creationId xmlns:a16="http://schemas.microsoft.com/office/drawing/2014/main" id="{E018FD49-BF33-8D7B-B739-6331C09AF142}"/>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13</a:t>
            </a:fld>
            <a:endParaRPr lang="en-US" sz="1400" dirty="0">
              <a:solidFill>
                <a:srgbClr val="0C234B"/>
              </a:solidFill>
            </a:endParaRPr>
          </a:p>
        </p:txBody>
      </p:sp>
      <p:pic>
        <p:nvPicPr>
          <p:cNvPr id="9" name="Picture 2">
            <a:extLst>
              <a:ext uri="{FF2B5EF4-FFF2-40B4-BE49-F238E27FC236}">
                <a16:creationId xmlns:a16="http://schemas.microsoft.com/office/drawing/2014/main" id="{DF26F879-11C2-115E-6520-4932F5C3C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8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47586" y="1335640"/>
            <a:ext cx="5341297" cy="4083613"/>
          </a:xfrm>
        </p:spPr>
        <p:txBody>
          <a:bodyPr>
            <a:noAutofit/>
          </a:bodyPr>
          <a:lstStyle/>
          <a:p>
            <a:pPr lvl="1"/>
            <a:r>
              <a:rPr lang="en-US" sz="3600" dirty="0">
                <a:latin typeface="Calibri" panose="020F0502020204030204" pitchFamily="34" charset="0"/>
                <a:cs typeface="Calibri" panose="020F0502020204030204" pitchFamily="34" charset="0"/>
              </a:rPr>
              <a:t>Decrease in average calcium rejection from continuous to intermittent</a:t>
            </a:r>
          </a:p>
          <a:p>
            <a:pPr lvl="1"/>
            <a:r>
              <a:rPr lang="en-US" sz="3600" dirty="0">
                <a:latin typeface="Calibri" panose="020F0502020204030204" pitchFamily="34" charset="0"/>
                <a:cs typeface="Calibri" panose="020F0502020204030204" pitchFamily="34" charset="0"/>
              </a:rPr>
              <a:t>Change in calcium rejection at start of each week</a:t>
            </a:r>
          </a:p>
          <a:p>
            <a:pPr marL="457200" lvl="1" indent="0">
              <a:buNone/>
            </a:pPr>
            <a:endParaRPr lang="en-US" sz="3600" dirty="0">
              <a:latin typeface="Calibri" panose="020F0502020204030204" pitchFamily="34" charset="0"/>
              <a:cs typeface="Calibri" panose="020F0502020204030204" pitchFamily="34" charset="0"/>
            </a:endParaRPr>
          </a:p>
          <a:p>
            <a:pPr marL="457200" lvl="1" indent="0">
              <a:buNone/>
            </a:pPr>
            <a:endParaRPr lang="en-US" sz="3600"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13522731-4A8E-1063-20B6-5628F6CC083D}"/>
              </a:ext>
            </a:extLst>
          </p:cNvPr>
          <p:cNvGraphicFramePr>
            <a:graphicFrameLocks noGrp="1"/>
          </p:cNvGraphicFramePr>
          <p:nvPr>
            <p:extLst>
              <p:ext uri="{D42A27DB-BD31-4B8C-83A1-F6EECF244321}">
                <p14:modId xmlns:p14="http://schemas.microsoft.com/office/powerpoint/2010/main" val="1718498453"/>
              </p:ext>
            </p:extLst>
          </p:nvPr>
        </p:nvGraphicFramePr>
        <p:xfrm>
          <a:off x="433282" y="1165435"/>
          <a:ext cx="5418666" cy="1188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60272429"/>
                    </a:ext>
                  </a:extLst>
                </a:gridCol>
                <a:gridCol w="2709333">
                  <a:extLst>
                    <a:ext uri="{9D8B030D-6E8A-4147-A177-3AD203B41FA5}">
                      <a16:colId xmlns:a16="http://schemas.microsoft.com/office/drawing/2014/main" val="2914877883"/>
                    </a:ext>
                  </a:extLst>
                </a:gridCol>
              </a:tblGrid>
              <a:tr h="344960">
                <a:tc>
                  <a:txBody>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Experiment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Calcium rejection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48996"/>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972865"/>
                  </a:ext>
                </a:extLst>
              </a:tr>
              <a:tr h="370840">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Intermittent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005498"/>
                  </a:ext>
                </a:extLst>
              </a:tr>
            </a:tbl>
          </a:graphicData>
        </a:graphic>
      </p:graphicFrame>
      <p:pic>
        <p:nvPicPr>
          <p:cNvPr id="7" name="Picture 6" descr="A graph showing the amount of calcium in the blood&#10;&#10;Description automatically generated with medium confidence">
            <a:extLst>
              <a:ext uri="{FF2B5EF4-FFF2-40B4-BE49-F238E27FC236}">
                <a16:creationId xmlns:a16="http://schemas.microsoft.com/office/drawing/2014/main" id="{EA5E6BDB-21EB-36CA-2241-708537403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2" y="2426511"/>
            <a:ext cx="5418666" cy="4064000"/>
          </a:xfrm>
          <a:prstGeom prst="rect">
            <a:avLst/>
          </a:prstGeom>
          <a:ln>
            <a:solidFill>
              <a:schemeClr val="tx1"/>
            </a:solidFill>
          </a:ln>
        </p:spPr>
      </p:pic>
      <p:sp>
        <p:nvSpPr>
          <p:cNvPr id="8" name="Rectangle 7">
            <a:extLst>
              <a:ext uri="{FF2B5EF4-FFF2-40B4-BE49-F238E27FC236}">
                <a16:creationId xmlns:a16="http://schemas.microsoft.com/office/drawing/2014/main" id="{F62A4006-4046-9A94-E6C2-A01825D37542}"/>
              </a:ext>
            </a:extLst>
          </p:cNvPr>
          <p:cNvSpPr/>
          <p:nvPr/>
        </p:nvSpPr>
        <p:spPr>
          <a:xfrm>
            <a:off x="2201851" y="3429000"/>
            <a:ext cx="185057" cy="16110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3C7AB3-25C4-6320-C158-C4B51B43D2ED}"/>
              </a:ext>
            </a:extLst>
          </p:cNvPr>
          <p:cNvSpPr/>
          <p:nvPr/>
        </p:nvSpPr>
        <p:spPr>
          <a:xfrm>
            <a:off x="3142615" y="3913378"/>
            <a:ext cx="185057" cy="6422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E32F5E-A1E4-69FD-78FA-097A4C1DEE1C}"/>
              </a:ext>
            </a:extLst>
          </p:cNvPr>
          <p:cNvSpPr/>
          <p:nvPr/>
        </p:nvSpPr>
        <p:spPr>
          <a:xfrm>
            <a:off x="4073222" y="2964111"/>
            <a:ext cx="185057" cy="114628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a:extLst>
              <a:ext uri="{FF2B5EF4-FFF2-40B4-BE49-F238E27FC236}">
                <a16:creationId xmlns:a16="http://schemas.microsoft.com/office/drawing/2014/main" id="{E87C9CD3-14E0-AA72-6B1A-D9F8FD1C2BAB}"/>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14</a:t>
            </a:fld>
            <a:endParaRPr lang="en-US" sz="1400" dirty="0">
              <a:solidFill>
                <a:srgbClr val="0C234B"/>
              </a:solidFill>
            </a:endParaRPr>
          </a:p>
        </p:txBody>
      </p:sp>
      <p:pic>
        <p:nvPicPr>
          <p:cNvPr id="12" name="Picture 2">
            <a:extLst>
              <a:ext uri="{FF2B5EF4-FFF2-40B4-BE49-F238E27FC236}">
                <a16:creationId xmlns:a16="http://schemas.microsoft.com/office/drawing/2014/main" id="{9D152ED0-4B60-D7A5-1A1E-7AF07838A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6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60573" y="1387193"/>
            <a:ext cx="5199782" cy="4083613"/>
          </a:xfrm>
        </p:spPr>
        <p:txBody>
          <a:bodyPr>
            <a:noAutofit/>
          </a:bodyPr>
          <a:lstStyle/>
          <a:p>
            <a:pPr marL="457200" lvl="1" indent="0">
              <a:buNone/>
            </a:pPr>
            <a:r>
              <a:rPr lang="en-US" sz="3600" dirty="0">
                <a:latin typeface="Calibri" panose="020F0502020204030204" pitchFamily="34" charset="0"/>
                <a:cs typeface="Calibri" panose="020F0502020204030204" pitchFamily="34" charset="0"/>
              </a:rPr>
              <a:t> </a:t>
            </a:r>
          </a:p>
        </p:txBody>
      </p:sp>
      <p:pic>
        <p:nvPicPr>
          <p:cNvPr id="10" name="Picture 9" descr="A graph of water flux&#10;&#10;Description automatically generated">
            <a:extLst>
              <a:ext uri="{FF2B5EF4-FFF2-40B4-BE49-F238E27FC236}">
                <a16:creationId xmlns:a16="http://schemas.microsoft.com/office/drawing/2014/main" id="{3540CF80-80DC-BFAF-EA04-EC8DBA13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 y="1216386"/>
            <a:ext cx="6437284" cy="4827963"/>
          </a:xfrm>
          <a:prstGeom prst="rect">
            <a:avLst/>
          </a:prstGeom>
          <a:ln>
            <a:solidFill>
              <a:schemeClr val="tx1"/>
            </a:solidFill>
          </a:ln>
        </p:spPr>
      </p:pic>
      <p:sp>
        <p:nvSpPr>
          <p:cNvPr id="4" name="Slide Number Placeholder 4">
            <a:extLst>
              <a:ext uri="{FF2B5EF4-FFF2-40B4-BE49-F238E27FC236}">
                <a16:creationId xmlns:a16="http://schemas.microsoft.com/office/drawing/2014/main" id="{31542277-0D41-A412-D327-111AA1C322B7}"/>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15</a:t>
            </a:fld>
            <a:endParaRPr lang="en-US" sz="1400" dirty="0">
              <a:solidFill>
                <a:srgbClr val="0C234B"/>
              </a:solidFill>
            </a:endParaRPr>
          </a:p>
        </p:txBody>
      </p:sp>
      <p:pic>
        <p:nvPicPr>
          <p:cNvPr id="7" name="Picture 2">
            <a:extLst>
              <a:ext uri="{FF2B5EF4-FFF2-40B4-BE49-F238E27FC236}">
                <a16:creationId xmlns:a16="http://schemas.microsoft.com/office/drawing/2014/main" id="{385ADA1F-6259-749D-A6BE-87FEF9BD1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4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60573" y="1387193"/>
            <a:ext cx="5199782" cy="4083613"/>
          </a:xfrm>
        </p:spPr>
        <p:txBody>
          <a:bodyPr>
            <a:noAutofit/>
          </a:bodyPr>
          <a:lstStyle/>
          <a:p>
            <a:pPr lvl="1"/>
            <a:r>
              <a:rPr lang="en-US" sz="3600" dirty="0">
                <a:latin typeface="Calibri" panose="020F0502020204030204" pitchFamily="34" charset="0"/>
                <a:cs typeface="Calibri" panose="020F0502020204030204" pitchFamily="34" charset="0"/>
              </a:rPr>
              <a:t>Decrease in water flux at start of most days</a:t>
            </a:r>
          </a:p>
        </p:txBody>
      </p:sp>
      <p:pic>
        <p:nvPicPr>
          <p:cNvPr id="10" name="Picture 9" descr="A graph of water flux&#10;&#10;Description automatically generated">
            <a:extLst>
              <a:ext uri="{FF2B5EF4-FFF2-40B4-BE49-F238E27FC236}">
                <a16:creationId xmlns:a16="http://schemas.microsoft.com/office/drawing/2014/main" id="{3540CF80-80DC-BFAF-EA04-EC8DBA13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 y="1216386"/>
            <a:ext cx="6437284" cy="4827963"/>
          </a:xfrm>
          <a:prstGeom prst="rect">
            <a:avLst/>
          </a:prstGeom>
          <a:ln>
            <a:solidFill>
              <a:schemeClr val="tx1"/>
            </a:solidFill>
          </a:ln>
        </p:spPr>
      </p:pic>
      <p:sp>
        <p:nvSpPr>
          <p:cNvPr id="4" name="Rectangle 3">
            <a:extLst>
              <a:ext uri="{FF2B5EF4-FFF2-40B4-BE49-F238E27FC236}">
                <a16:creationId xmlns:a16="http://schemas.microsoft.com/office/drawing/2014/main" id="{91AB8AE4-42AB-B108-77EF-D06428D68E84}"/>
              </a:ext>
            </a:extLst>
          </p:cNvPr>
          <p:cNvSpPr/>
          <p:nvPr/>
        </p:nvSpPr>
        <p:spPr>
          <a:xfrm rot="16200000">
            <a:off x="3901033" y="791462"/>
            <a:ext cx="613101" cy="37151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06A2FB2B-A276-8BA6-4563-0B3F7B739E08}"/>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16</a:t>
            </a:fld>
            <a:endParaRPr lang="en-US" sz="1400" dirty="0">
              <a:solidFill>
                <a:srgbClr val="0C234B"/>
              </a:solidFill>
            </a:endParaRPr>
          </a:p>
        </p:txBody>
      </p:sp>
      <p:pic>
        <p:nvPicPr>
          <p:cNvPr id="8" name="Picture 2">
            <a:extLst>
              <a:ext uri="{FF2B5EF4-FFF2-40B4-BE49-F238E27FC236}">
                <a16:creationId xmlns:a16="http://schemas.microsoft.com/office/drawing/2014/main" id="{B117A9E6-96F8-2DEA-5A1A-CD1D667B6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8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60573" y="1387193"/>
            <a:ext cx="5199782" cy="4083613"/>
          </a:xfrm>
        </p:spPr>
        <p:txBody>
          <a:bodyPr>
            <a:noAutofit/>
          </a:bodyPr>
          <a:lstStyle/>
          <a:p>
            <a:pPr lvl="1"/>
            <a:r>
              <a:rPr lang="en-US" sz="3600" dirty="0">
                <a:latin typeface="Calibri" panose="020F0502020204030204" pitchFamily="34" charset="0"/>
                <a:cs typeface="Calibri" panose="020F0502020204030204" pitchFamily="34" charset="0"/>
              </a:rPr>
              <a:t>Decrease in water flux at start of most days</a:t>
            </a:r>
          </a:p>
          <a:p>
            <a:pPr lvl="1"/>
            <a:r>
              <a:rPr lang="en-US" sz="3600" dirty="0">
                <a:latin typeface="Calibri" panose="020F0502020204030204" pitchFamily="34" charset="0"/>
                <a:cs typeface="Calibri" panose="020F0502020204030204" pitchFamily="34" charset="0"/>
              </a:rPr>
              <a:t>Decrease in water flux at start of some weeks</a:t>
            </a:r>
          </a:p>
        </p:txBody>
      </p:sp>
      <p:pic>
        <p:nvPicPr>
          <p:cNvPr id="10" name="Picture 9" descr="A graph of water flux&#10;&#10;Description automatically generated">
            <a:extLst>
              <a:ext uri="{FF2B5EF4-FFF2-40B4-BE49-F238E27FC236}">
                <a16:creationId xmlns:a16="http://schemas.microsoft.com/office/drawing/2014/main" id="{3540CF80-80DC-BFAF-EA04-EC8DBA13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 y="1216386"/>
            <a:ext cx="6437284" cy="4827963"/>
          </a:xfrm>
          <a:prstGeom prst="rect">
            <a:avLst/>
          </a:prstGeom>
          <a:ln>
            <a:solidFill>
              <a:schemeClr val="tx1"/>
            </a:solidFill>
          </a:ln>
        </p:spPr>
      </p:pic>
      <p:sp>
        <p:nvSpPr>
          <p:cNvPr id="7" name="Rectangle 6">
            <a:extLst>
              <a:ext uri="{FF2B5EF4-FFF2-40B4-BE49-F238E27FC236}">
                <a16:creationId xmlns:a16="http://schemas.microsoft.com/office/drawing/2014/main" id="{8083FC82-B59B-C944-6820-12E6490FF086}"/>
              </a:ext>
            </a:extLst>
          </p:cNvPr>
          <p:cNvSpPr/>
          <p:nvPr/>
        </p:nvSpPr>
        <p:spPr>
          <a:xfrm>
            <a:off x="3502432" y="2380501"/>
            <a:ext cx="449208" cy="5442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5E62A1-4BCF-65F0-B913-785C8407B38E}"/>
              </a:ext>
            </a:extLst>
          </p:cNvPr>
          <p:cNvSpPr/>
          <p:nvPr/>
        </p:nvSpPr>
        <p:spPr>
          <a:xfrm>
            <a:off x="2401384" y="2306869"/>
            <a:ext cx="449208" cy="5442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74261868-D6C3-254D-F8F7-93D2FF8F8410}"/>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17</a:t>
            </a:fld>
            <a:endParaRPr lang="en-US" sz="1400" dirty="0">
              <a:solidFill>
                <a:srgbClr val="0C234B"/>
              </a:solidFill>
            </a:endParaRPr>
          </a:p>
        </p:txBody>
      </p:sp>
      <p:pic>
        <p:nvPicPr>
          <p:cNvPr id="11" name="Picture 2">
            <a:extLst>
              <a:ext uri="{FF2B5EF4-FFF2-40B4-BE49-F238E27FC236}">
                <a16:creationId xmlns:a16="http://schemas.microsoft.com/office/drawing/2014/main" id="{7B488B2F-51EF-0AC7-EC5A-C80B356D1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3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Results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60573" y="1387193"/>
            <a:ext cx="5199782" cy="4083613"/>
          </a:xfrm>
        </p:spPr>
        <p:txBody>
          <a:bodyPr>
            <a:noAutofit/>
          </a:bodyPr>
          <a:lstStyle/>
          <a:p>
            <a:pPr lvl="1"/>
            <a:r>
              <a:rPr lang="en-US" sz="3600" dirty="0">
                <a:latin typeface="Calibri" panose="020F0502020204030204" pitchFamily="34" charset="0"/>
                <a:cs typeface="Calibri" panose="020F0502020204030204" pitchFamily="34" charset="0"/>
              </a:rPr>
              <a:t>Decrease in water flux at start of most days</a:t>
            </a:r>
          </a:p>
          <a:p>
            <a:pPr lvl="1"/>
            <a:r>
              <a:rPr lang="en-US" sz="3600" dirty="0">
                <a:latin typeface="Calibri" panose="020F0502020204030204" pitchFamily="34" charset="0"/>
                <a:cs typeface="Calibri" panose="020F0502020204030204" pitchFamily="34" charset="0"/>
              </a:rPr>
              <a:t>Decrease in water flux at start of some weeks</a:t>
            </a:r>
          </a:p>
          <a:p>
            <a:pPr lvl="1"/>
            <a:r>
              <a:rPr lang="en-US" sz="3600" dirty="0">
                <a:latin typeface="Calibri" panose="020F0502020204030204" pitchFamily="34" charset="0"/>
                <a:cs typeface="Calibri" panose="020F0502020204030204" pitchFamily="34" charset="0"/>
              </a:rPr>
              <a:t>Decrease in water flux over entire experiment</a:t>
            </a:r>
          </a:p>
        </p:txBody>
      </p:sp>
      <p:pic>
        <p:nvPicPr>
          <p:cNvPr id="10" name="Picture 9" descr="A graph of water flux&#10;&#10;Description automatically generated">
            <a:extLst>
              <a:ext uri="{FF2B5EF4-FFF2-40B4-BE49-F238E27FC236}">
                <a16:creationId xmlns:a16="http://schemas.microsoft.com/office/drawing/2014/main" id="{3540CF80-80DC-BFAF-EA04-EC8DBA13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 y="1216386"/>
            <a:ext cx="6437284" cy="4827963"/>
          </a:xfrm>
          <a:prstGeom prst="rect">
            <a:avLst/>
          </a:prstGeom>
          <a:ln>
            <a:solidFill>
              <a:schemeClr val="tx1"/>
            </a:solidFill>
          </a:ln>
        </p:spPr>
      </p:pic>
      <p:sp>
        <p:nvSpPr>
          <p:cNvPr id="4" name="Slide Number Placeholder 4">
            <a:extLst>
              <a:ext uri="{FF2B5EF4-FFF2-40B4-BE49-F238E27FC236}">
                <a16:creationId xmlns:a16="http://schemas.microsoft.com/office/drawing/2014/main" id="{EB5A0CFF-29EE-BA5F-B11B-03109DD2B368}"/>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18</a:t>
            </a:fld>
            <a:endParaRPr lang="en-US" sz="1400" dirty="0">
              <a:solidFill>
                <a:srgbClr val="0C234B"/>
              </a:solidFill>
            </a:endParaRPr>
          </a:p>
        </p:txBody>
      </p:sp>
      <p:pic>
        <p:nvPicPr>
          <p:cNvPr id="9" name="Picture 2">
            <a:extLst>
              <a:ext uri="{FF2B5EF4-FFF2-40B4-BE49-F238E27FC236}">
                <a16:creationId xmlns:a16="http://schemas.microsoft.com/office/drawing/2014/main" id="{7A9DDA61-D558-1790-85E0-16F01B8A0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8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Conclusions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74096" y="1387193"/>
            <a:ext cx="10405987" cy="4083613"/>
          </a:xfrm>
        </p:spPr>
        <p:txBody>
          <a:bodyPr>
            <a:noAutofit/>
          </a:bodyPr>
          <a:lstStyle/>
          <a:p>
            <a:pPr lvl="1"/>
            <a:r>
              <a:rPr lang="en-US" sz="3600" dirty="0">
                <a:latin typeface="Calibri" panose="020F0502020204030204" pitchFamily="34" charset="0"/>
                <a:cs typeface="Calibri" panose="020F0502020204030204" pitchFamily="34" charset="0"/>
              </a:rPr>
              <a:t>Intermittent operation overall reduces water flux and calcium rejection</a:t>
            </a:r>
          </a:p>
          <a:p>
            <a:pPr lvl="1"/>
            <a:r>
              <a:rPr lang="en-US" sz="3600" dirty="0">
                <a:latin typeface="Calibri" panose="020F0502020204030204" pitchFamily="34" charset="0"/>
                <a:cs typeface="Calibri" panose="020F0502020204030204" pitchFamily="34" charset="0"/>
              </a:rPr>
              <a:t>These results help us understand the limitations of system and boundaries of its performance</a:t>
            </a:r>
          </a:p>
        </p:txBody>
      </p:sp>
      <p:sp>
        <p:nvSpPr>
          <p:cNvPr id="4" name="Slide Number Placeholder 4">
            <a:extLst>
              <a:ext uri="{FF2B5EF4-FFF2-40B4-BE49-F238E27FC236}">
                <a16:creationId xmlns:a16="http://schemas.microsoft.com/office/drawing/2014/main" id="{357A85F2-B658-A436-F419-4143A553C5C4}"/>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19</a:t>
            </a:fld>
            <a:endParaRPr lang="en-US" sz="1400" dirty="0">
              <a:solidFill>
                <a:srgbClr val="0C234B"/>
              </a:solidFill>
            </a:endParaRPr>
          </a:p>
        </p:txBody>
      </p:sp>
      <p:pic>
        <p:nvPicPr>
          <p:cNvPr id="7" name="Picture 2">
            <a:extLst>
              <a:ext uri="{FF2B5EF4-FFF2-40B4-BE49-F238E27FC236}">
                <a16:creationId xmlns:a16="http://schemas.microsoft.com/office/drawing/2014/main" id="{3B729292-8D51-BAD8-594A-D0CD76AE1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3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Background</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2259" y="1159938"/>
            <a:ext cx="11355345" cy="4083613"/>
          </a:xfrm>
        </p:spPr>
        <p:txBody>
          <a:bodyPr>
            <a:noAutofit/>
          </a:bodyPr>
          <a:lstStyle/>
          <a:p>
            <a:pPr marL="0" indent="0">
              <a:buNone/>
            </a:pPr>
            <a:r>
              <a:rPr lang="en-US" sz="3600" dirty="0">
                <a:latin typeface="Calibri" panose="020F0502020204030204" pitchFamily="34" charset="0"/>
                <a:cs typeface="Calibri" panose="020F0502020204030204" pitchFamily="34" charset="0"/>
              </a:rPr>
              <a:t>Challenges facing the Navajo Nation:</a:t>
            </a:r>
          </a:p>
          <a:p>
            <a:pPr lvl="1"/>
            <a:r>
              <a:rPr lang="en-US" sz="3600" b="1" dirty="0">
                <a:latin typeface="Calibri" panose="020F0502020204030204" pitchFamily="34" charset="0"/>
                <a:cs typeface="Calibri" panose="020F0502020204030204" pitchFamily="34" charset="0"/>
              </a:rPr>
              <a:t>Water connections: </a:t>
            </a:r>
            <a:r>
              <a:rPr lang="en-US" sz="3600" dirty="0">
                <a:latin typeface="Calibri" panose="020F0502020204030204" pitchFamily="34" charset="0"/>
                <a:cs typeface="Calibri" panose="020F0502020204030204" pitchFamily="34" charset="0"/>
              </a:rPr>
              <a:t>many homes do not have city water connections</a:t>
            </a:r>
          </a:p>
          <a:p>
            <a:pPr lvl="2"/>
            <a:r>
              <a:rPr lang="en-US" sz="3200" dirty="0">
                <a:latin typeface="Calibri" panose="020F0502020204030204" pitchFamily="34" charset="0"/>
                <a:cs typeface="Calibri" panose="020F0502020204030204" pitchFamily="34" charset="0"/>
              </a:rPr>
              <a:t>Many people haul water, which has two main issues:</a:t>
            </a:r>
          </a:p>
          <a:p>
            <a:pPr lvl="3"/>
            <a:r>
              <a:rPr lang="en-US" sz="3200" b="1" dirty="0">
                <a:latin typeface="Calibri" panose="020F0502020204030204" pitchFamily="34" charset="0"/>
                <a:cs typeface="Calibri" panose="020F0502020204030204" pitchFamily="34" charset="0"/>
              </a:rPr>
              <a:t>Contaminants</a:t>
            </a:r>
            <a:r>
              <a:rPr lang="en-US" sz="3200" dirty="0">
                <a:latin typeface="Calibri" panose="020F0502020204030204" pitchFamily="34" charset="0"/>
                <a:cs typeface="Calibri" panose="020F0502020204030204" pitchFamily="34" charset="0"/>
              </a:rPr>
              <a:t>: high ion concentrations and uranium</a:t>
            </a:r>
          </a:p>
          <a:p>
            <a:pPr lvl="3"/>
            <a:r>
              <a:rPr lang="en-US" sz="3200" b="1" dirty="0">
                <a:latin typeface="Calibri" panose="020F0502020204030204" pitchFamily="34" charset="0"/>
                <a:cs typeface="Calibri" panose="020F0502020204030204" pitchFamily="34" charset="0"/>
              </a:rPr>
              <a:t>Cost</a:t>
            </a:r>
            <a:r>
              <a:rPr lang="en-US" sz="3200" dirty="0">
                <a:latin typeface="Calibri" panose="020F0502020204030204" pitchFamily="34" charset="0"/>
                <a:cs typeface="Calibri" panose="020F0502020204030204" pitchFamily="34" charset="0"/>
              </a:rPr>
              <a:t>: $13.30/100 gal to haul vs. $0.80/100 gal in the city</a:t>
            </a:r>
          </a:p>
          <a:p>
            <a:pPr lvl="1"/>
            <a:r>
              <a:rPr lang="en-US" sz="3600" b="1" dirty="0">
                <a:latin typeface="Calibri" panose="020F0502020204030204" pitchFamily="34" charset="0"/>
                <a:cs typeface="Calibri" panose="020F0502020204030204" pitchFamily="34" charset="0"/>
              </a:rPr>
              <a:t>Electricity</a:t>
            </a:r>
            <a:r>
              <a:rPr lang="en-US" sz="3600" dirty="0">
                <a:latin typeface="Calibri" panose="020F0502020204030204" pitchFamily="34" charset="0"/>
                <a:cs typeface="Calibri" panose="020F0502020204030204" pitchFamily="34" charset="0"/>
              </a:rPr>
              <a:t>: many of these homes also are not connected to the electrical grid</a:t>
            </a:r>
          </a:p>
          <a:p>
            <a:pPr marL="0" indent="0">
              <a:buNone/>
            </a:pPr>
            <a:endParaRPr lang="en-US" sz="30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A21F4E8-3FC6-DE1B-A3AB-A96422A5ED26}"/>
              </a:ext>
            </a:extLst>
          </p:cNvPr>
          <p:cNvSpPr>
            <a:spLocks noGrp="1"/>
          </p:cNvSpPr>
          <p:nvPr>
            <p:ph type="sldNum" sz="quarter" idx="12"/>
          </p:nvPr>
        </p:nvSpPr>
        <p:spPr>
          <a:xfrm>
            <a:off x="-85796" y="6459847"/>
            <a:ext cx="516110" cy="365125"/>
          </a:xfrm>
        </p:spPr>
        <p:txBody>
          <a:bodyPr/>
          <a:lstStyle/>
          <a:p>
            <a:fld id="{433327A2-81B6-4119-8F20-91156AB2E87D}" type="slidenum">
              <a:rPr lang="en-US" sz="1400" smtClean="0">
                <a:solidFill>
                  <a:srgbClr val="0C234B"/>
                </a:solidFill>
              </a:rPr>
              <a:t>2</a:t>
            </a:fld>
            <a:endParaRPr lang="en-US" sz="1400" dirty="0">
              <a:solidFill>
                <a:srgbClr val="0C234B"/>
              </a:solidFill>
            </a:endParaRPr>
          </a:p>
        </p:txBody>
      </p:sp>
      <p:sp>
        <p:nvSpPr>
          <p:cNvPr id="4" name="TextBox 3">
            <a:extLst>
              <a:ext uri="{FF2B5EF4-FFF2-40B4-BE49-F238E27FC236}">
                <a16:creationId xmlns:a16="http://schemas.microsoft.com/office/drawing/2014/main" id="{05BDA9F0-30BB-9574-03F8-C24842F64149}"/>
              </a:ext>
            </a:extLst>
          </p:cNvPr>
          <p:cNvSpPr txBox="1"/>
          <p:nvPr/>
        </p:nvSpPr>
        <p:spPr>
          <a:xfrm>
            <a:off x="1312378" y="6044349"/>
            <a:ext cx="10007029" cy="907941"/>
          </a:xfrm>
          <a:prstGeom prst="rect">
            <a:avLst/>
          </a:prstGeom>
          <a:noFill/>
        </p:spPr>
        <p:txBody>
          <a:bodyPr wrap="square" rtlCol="0">
            <a:spAutoFit/>
          </a:bodyPr>
          <a:lstStyle/>
          <a:p>
            <a:r>
              <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Chief, Karletta, et al. “Addressing Food-Energy-Water Insecurities of the Navajo Nation through University-Community Collaboration.” </a:t>
            </a:r>
            <a:r>
              <a:rPr lang="en-US" sz="900" i="1"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Water Resources IMPACT</a:t>
            </a:r>
            <a:r>
              <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 vol. 23, no. 1, Jan. 2021, pp. 31–33, https://doi.org/https://wrrc.arizona.edu/sites/wrrc.cals.arizona.edu/files/2022-10/Chief_et_al_WWPs_AWRA_IMPACT.pdf. </a:t>
            </a:r>
          </a:p>
          <a:p>
            <a:endPar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endParaRPr>
          </a:p>
          <a:p>
            <a:r>
              <a:rPr lang="en-US" sz="900" dirty="0" err="1">
                <a:solidFill>
                  <a:srgbClr val="0C234B"/>
                </a:solidFill>
                <a:effectLst/>
                <a:latin typeface="Calibri" panose="020F0502020204030204" pitchFamily="34" charset="0"/>
                <a:ea typeface="Calibri" panose="020F0502020204030204" pitchFamily="34" charset="0"/>
                <a:cs typeface="Calibri" panose="020F0502020204030204" pitchFamily="34" charset="0"/>
              </a:rPr>
              <a:t>Heminger</a:t>
            </a:r>
            <a:r>
              <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 Grant, et al. “Northern Arizona Water Affordability Study.” </a:t>
            </a:r>
            <a:r>
              <a:rPr lang="en-US" sz="900" i="1"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University of Arizona Cooperative Extension</a:t>
            </a:r>
            <a:r>
              <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 2023, pp. 16, extension.arizona.edu/sites/extension.arizona.edu/files/attachment/nrulpc-northern-arizona-water-affordability-study.pdf. </a:t>
            </a:r>
          </a:p>
          <a:p>
            <a:endParaRPr lang="en-US" sz="800" dirty="0">
              <a:solidFill>
                <a:srgbClr val="0C234B"/>
              </a:solidFill>
              <a:effectLst/>
            </a:endParaRPr>
          </a:p>
        </p:txBody>
      </p:sp>
      <p:pic>
        <p:nvPicPr>
          <p:cNvPr id="8" name="Picture 2">
            <a:extLst>
              <a:ext uri="{FF2B5EF4-FFF2-40B4-BE49-F238E27FC236}">
                <a16:creationId xmlns:a16="http://schemas.microsoft.com/office/drawing/2014/main" id="{5C6D1048-7059-E731-EB79-D43B6C096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6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Acknowledgments</a:t>
            </a:r>
          </a:p>
        </p:txBody>
      </p:sp>
      <p:sp>
        <p:nvSpPr>
          <p:cNvPr id="3" name="Content Placeholder 2"/>
          <p:cNvSpPr>
            <a:spLocks noGrp="1"/>
          </p:cNvSpPr>
          <p:nvPr>
            <p:ph idx="1"/>
          </p:nvPr>
        </p:nvSpPr>
        <p:spPr>
          <a:xfrm>
            <a:off x="271447" y="1187464"/>
            <a:ext cx="5924672" cy="3089042"/>
          </a:xfrm>
        </p:spPr>
        <p:txBody>
          <a:bodyPr>
            <a:noAutofit/>
          </a:bodyPr>
          <a:lstStyle/>
          <a:p>
            <a:pPr marL="457200" lvl="1" indent="0" algn="ctr">
              <a:buNone/>
            </a:pPr>
            <a:r>
              <a:rPr lang="en-US" sz="2800" dirty="0">
                <a:latin typeface="Calibri" panose="020F0502020204030204" pitchFamily="34" charset="0"/>
                <a:cs typeface="Calibri" panose="020F0502020204030204" pitchFamily="34" charset="0"/>
              </a:rPr>
              <a:t>Thank you to Space Grant, the </a:t>
            </a:r>
            <a:r>
              <a:rPr lang="en-US" sz="2800" dirty="0" err="1">
                <a:latin typeface="Calibri" panose="020F0502020204030204" pitchFamily="34" charset="0"/>
                <a:cs typeface="Calibri" panose="020F0502020204030204" pitchFamily="34" charset="0"/>
              </a:rPr>
              <a:t>Haury</a:t>
            </a:r>
            <a:r>
              <a:rPr lang="en-US" sz="2800" dirty="0">
                <a:latin typeface="Calibri" panose="020F0502020204030204" pitchFamily="34" charset="0"/>
                <a:cs typeface="Calibri" panose="020F0502020204030204" pitchFamily="34" charset="0"/>
              </a:rPr>
              <a:t> Foundation, and the Waverley Street Foundation for funding my research, everyone on the SNF team for all their help, especially Lynn for her exceptional organization and coordination skills, and Vicky for her advice and guidance on all aspects of our projects! </a:t>
            </a:r>
          </a:p>
        </p:txBody>
      </p:sp>
      <p:pic>
        <p:nvPicPr>
          <p:cNvPr id="7" name="Picture 6" descr="A blue text on a black background&#10;&#10;Description automatically generated">
            <a:extLst>
              <a:ext uri="{FF2B5EF4-FFF2-40B4-BE49-F238E27FC236}">
                <a16:creationId xmlns:a16="http://schemas.microsoft.com/office/drawing/2014/main" id="{18A166AA-23B1-7D32-FC7B-AB0613D50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66" y="5463961"/>
            <a:ext cx="5724434" cy="872717"/>
          </a:xfrm>
          <a:prstGeom prst="rect">
            <a:avLst/>
          </a:prstGeom>
        </p:spPr>
      </p:pic>
      <p:pic>
        <p:nvPicPr>
          <p:cNvPr id="2050" name="Picture 2" descr="Waverley Street Foundation">
            <a:extLst>
              <a:ext uri="{FF2B5EF4-FFF2-40B4-BE49-F238E27FC236}">
                <a16:creationId xmlns:a16="http://schemas.microsoft.com/office/drawing/2014/main" id="{4F8838B4-2A1B-6DD7-2BFA-648FAC18A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194" y="4775028"/>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standing on stairs&#10;&#10;Description automatically generated">
            <a:extLst>
              <a:ext uri="{FF2B5EF4-FFF2-40B4-BE49-F238E27FC236}">
                <a16:creationId xmlns:a16="http://schemas.microsoft.com/office/drawing/2014/main" id="{66B85607-C615-8BF9-A463-0955057783A7}"/>
              </a:ext>
            </a:extLst>
          </p:cNvPr>
          <p:cNvPicPr>
            <a:picLocks noChangeAspect="1"/>
          </p:cNvPicPr>
          <p:nvPr/>
        </p:nvPicPr>
        <p:blipFill rotWithShape="1">
          <a:blip r:embed="rId4">
            <a:extLst>
              <a:ext uri="{28A0092B-C50C-407E-A947-70E740481C1C}">
                <a14:useLocalDpi xmlns:a14="http://schemas.microsoft.com/office/drawing/2010/main" val="0"/>
              </a:ext>
            </a:extLst>
          </a:blip>
          <a:srcRect t="31365" b="14298"/>
          <a:stretch/>
        </p:blipFill>
        <p:spPr>
          <a:xfrm>
            <a:off x="7156075" y="1717629"/>
            <a:ext cx="4095910" cy="2777535"/>
          </a:xfrm>
          <a:prstGeom prst="rect">
            <a:avLst/>
          </a:prstGeom>
        </p:spPr>
      </p:pic>
      <p:sp>
        <p:nvSpPr>
          <p:cNvPr id="4" name="Slide Number Placeholder 4">
            <a:extLst>
              <a:ext uri="{FF2B5EF4-FFF2-40B4-BE49-F238E27FC236}">
                <a16:creationId xmlns:a16="http://schemas.microsoft.com/office/drawing/2014/main" id="{5E1616E5-6BCA-43F4-A96F-87786A84EA8F}"/>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20</a:t>
            </a:fld>
            <a:endParaRPr lang="en-US" sz="1400" dirty="0">
              <a:solidFill>
                <a:srgbClr val="0C234B"/>
              </a:solidFill>
            </a:endParaRPr>
          </a:p>
        </p:txBody>
      </p:sp>
      <p:pic>
        <p:nvPicPr>
          <p:cNvPr id="9" name="Picture 2">
            <a:extLst>
              <a:ext uri="{FF2B5EF4-FFF2-40B4-BE49-F238E27FC236}">
                <a16:creationId xmlns:a16="http://schemas.microsoft.com/office/drawing/2014/main" id="{D0459FD0-A0E8-9BAF-E92E-38BC457C0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9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090" y="1327357"/>
            <a:ext cx="10795820" cy="2172776"/>
          </a:xfrm>
        </p:spPr>
        <p:txBody>
          <a:bodyPr>
            <a:normAutofit/>
          </a:bodyPr>
          <a:lstStyle/>
          <a:p>
            <a:pPr>
              <a:lnSpc>
                <a:spcPct val="100000"/>
              </a:lnSpc>
            </a:pPr>
            <a:r>
              <a:rPr lang="en-US" sz="8000" b="1">
                <a:solidFill>
                  <a:srgbClr val="0C234B"/>
                </a:solidFill>
                <a:latin typeface="Calibri" panose="020F0502020204030204" pitchFamily="34" charset="0"/>
                <a:cs typeface="Calibri" panose="020F0502020204030204" pitchFamily="34" charset="0"/>
              </a:rPr>
              <a:t>Thank you!</a:t>
            </a:r>
            <a:endParaRPr lang="en-US" sz="8000" b="1" dirty="0">
              <a:solidFill>
                <a:srgbClr val="0C234B"/>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406013" y="3700362"/>
            <a:ext cx="9379974" cy="3182220"/>
          </a:xfrm>
        </p:spPr>
        <p:txBody>
          <a:bodyPr>
            <a:noAutofit/>
          </a:bodyPr>
          <a:lstStyle/>
          <a:p>
            <a:pPr marL="0" marR="0" algn="ctr">
              <a:lnSpc>
                <a:spcPct val="100000"/>
              </a:lnSpc>
              <a:spcBef>
                <a:spcPts val="0"/>
              </a:spcBef>
              <a:spcAft>
                <a:spcPts val="800"/>
              </a:spcAft>
            </a:pPr>
            <a:endParaRPr lang="en-US" i="1" baseline="300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36ED8176-A809-0D38-2F1B-B5CFFC1C1E3E}"/>
              </a:ext>
            </a:extLst>
          </p:cNvPr>
          <p:cNvSpPr txBox="1">
            <a:spLocks/>
          </p:cNvSpPr>
          <p:nvPr/>
        </p:nvSpPr>
        <p:spPr>
          <a:xfrm>
            <a:off x="1524000" y="1215618"/>
            <a:ext cx="9144000" cy="565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800" dirty="0">
              <a:solidFill>
                <a:srgbClr val="0C234B"/>
              </a:solidFill>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63F6DAD5-E98B-5BBD-B851-0CA566821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189" y="220071"/>
            <a:ext cx="1459928" cy="1366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CB84B65-691D-ABAF-9921-4F28742F8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0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B964-4878-0A4A-0460-A59F58DBBC5B}"/>
              </a:ext>
            </a:extLst>
          </p:cNvPr>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Water Connections</a:t>
            </a:r>
          </a:p>
        </p:txBody>
      </p:sp>
      <p:sp>
        <p:nvSpPr>
          <p:cNvPr id="3" name="Content Placeholder 2">
            <a:extLst>
              <a:ext uri="{FF2B5EF4-FFF2-40B4-BE49-F238E27FC236}">
                <a16:creationId xmlns:a16="http://schemas.microsoft.com/office/drawing/2014/main" id="{6B3714D2-1078-5F7C-2636-0816CA4F3268}"/>
              </a:ext>
            </a:extLst>
          </p:cNvPr>
          <p:cNvSpPr>
            <a:spLocks noGrp="1"/>
          </p:cNvSpPr>
          <p:nvPr>
            <p:ph idx="1"/>
          </p:nvPr>
        </p:nvSpPr>
        <p:spPr>
          <a:xfrm>
            <a:off x="1509642" y="2289087"/>
            <a:ext cx="8271824" cy="3331970"/>
          </a:xfrm>
        </p:spPr>
        <p:txBody>
          <a:bodyPr/>
          <a:lstStyle/>
          <a:p>
            <a:pPr marL="0" indent="0">
              <a:buNone/>
            </a:pPr>
            <a:r>
              <a:rPr lang="en-US" dirty="0"/>
              <a:t> </a:t>
            </a:r>
          </a:p>
        </p:txBody>
      </p:sp>
      <p:pic>
        <p:nvPicPr>
          <p:cNvPr id="3074" name="Picture 2" descr="This map, provided by the Navajo Tribal Utility Authority, shows areas on the Navajo Nation where homes don't have water (black dots), existing water systems (blue lines) and proposed water pipelines (red lines).">
            <a:extLst>
              <a:ext uri="{FF2B5EF4-FFF2-40B4-BE49-F238E27FC236}">
                <a16:creationId xmlns:a16="http://schemas.microsoft.com/office/drawing/2014/main" id="{94F2C942-2F06-52E1-84D2-BD547C33A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074" y="1058698"/>
            <a:ext cx="7859731" cy="5394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7287C4-6133-43AD-80F0-745A30D621EB}"/>
              </a:ext>
            </a:extLst>
          </p:cNvPr>
          <p:cNvSpPr txBox="1"/>
          <p:nvPr/>
        </p:nvSpPr>
        <p:spPr>
          <a:xfrm>
            <a:off x="1839075" y="6446192"/>
            <a:ext cx="7859730" cy="338554"/>
          </a:xfrm>
          <a:prstGeom prst="rect">
            <a:avLst/>
          </a:prstGeom>
          <a:noFill/>
        </p:spPr>
        <p:txBody>
          <a:bodyPr wrap="square" rtlCol="0">
            <a:spAutoFit/>
          </a:bodyPr>
          <a:lstStyle/>
          <a:p>
            <a:r>
              <a:rPr lang="en-US" sz="800" dirty="0">
                <a:effectLst/>
              </a:rPr>
              <a:t>Chee, Ronson. “Ronson Chee: Covid-19 Pandemic Exposes Long-Standing Issues on Navajo Nation.” </a:t>
            </a:r>
            <a:r>
              <a:rPr lang="en-US" sz="800" i="1" dirty="0" err="1">
                <a:effectLst/>
              </a:rPr>
              <a:t>Indianz</a:t>
            </a:r>
            <a:r>
              <a:rPr lang="en-US" sz="800" dirty="0">
                <a:effectLst/>
              </a:rPr>
              <a:t>, 13 May 2020, indianz.com/News/2020/05/13/ronson-chee-covid19-pandemic-exposes-lon.asp. </a:t>
            </a:r>
          </a:p>
        </p:txBody>
      </p:sp>
      <p:pic>
        <p:nvPicPr>
          <p:cNvPr id="6" name="Picture 2">
            <a:extLst>
              <a:ext uri="{FF2B5EF4-FFF2-40B4-BE49-F238E27FC236}">
                <a16:creationId xmlns:a16="http://schemas.microsoft.com/office/drawing/2014/main" id="{7116C9BA-F3FD-90E4-4FED-AF6470E16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D3C76125-CFCF-F21B-8F46-65669F73A963}"/>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3</a:t>
            </a:fld>
            <a:endParaRPr lang="en-US" sz="1400" dirty="0">
              <a:solidFill>
                <a:srgbClr val="0C234B"/>
              </a:solidFill>
            </a:endParaRPr>
          </a:p>
        </p:txBody>
      </p:sp>
    </p:spTree>
    <p:extLst>
      <p:ext uri="{BB962C8B-B14F-4D97-AF65-F5344CB8AC3E}">
        <p14:creationId xmlns:p14="http://schemas.microsoft.com/office/powerpoint/2010/main" val="416188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EA7A-F12C-3F45-6191-BFB19EE0CF5C}"/>
              </a:ext>
            </a:extLst>
          </p:cNvPr>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Abandoned Uranium Mines</a:t>
            </a:r>
          </a:p>
        </p:txBody>
      </p:sp>
      <p:sp>
        <p:nvSpPr>
          <p:cNvPr id="3" name="Content Placeholder 2">
            <a:extLst>
              <a:ext uri="{FF2B5EF4-FFF2-40B4-BE49-F238E27FC236}">
                <a16:creationId xmlns:a16="http://schemas.microsoft.com/office/drawing/2014/main" id="{401D9D2C-5BF0-07C2-757F-22BE6FB58343}"/>
              </a:ext>
            </a:extLst>
          </p:cNvPr>
          <p:cNvSpPr>
            <a:spLocks noGrp="1"/>
          </p:cNvSpPr>
          <p:nvPr>
            <p:ph idx="1"/>
          </p:nvPr>
        </p:nvSpPr>
        <p:spPr/>
        <p:txBody>
          <a:bodyPr/>
          <a:lstStyle/>
          <a:p>
            <a:pPr marL="0" indent="0">
              <a:buNone/>
            </a:pPr>
            <a:r>
              <a:rPr lang="en-US" dirty="0"/>
              <a:t> </a:t>
            </a:r>
          </a:p>
        </p:txBody>
      </p:sp>
      <p:sp>
        <p:nvSpPr>
          <p:cNvPr id="6" name="TextBox 5">
            <a:extLst>
              <a:ext uri="{FF2B5EF4-FFF2-40B4-BE49-F238E27FC236}">
                <a16:creationId xmlns:a16="http://schemas.microsoft.com/office/drawing/2014/main" id="{F91F4FEE-988D-D4CB-C2A2-6ABAD80A031E}"/>
              </a:ext>
            </a:extLst>
          </p:cNvPr>
          <p:cNvSpPr txBox="1"/>
          <p:nvPr/>
        </p:nvSpPr>
        <p:spPr>
          <a:xfrm>
            <a:off x="2361040" y="6491675"/>
            <a:ext cx="7464700" cy="369332"/>
          </a:xfrm>
          <a:prstGeom prst="rect">
            <a:avLst/>
          </a:prstGeom>
          <a:noFill/>
        </p:spPr>
        <p:txBody>
          <a:bodyPr wrap="square" rtlCol="0">
            <a:spAutoFit/>
          </a:bodyPr>
          <a:lstStyle/>
          <a:p>
            <a:r>
              <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Credo, Jonathan, et al. “Quantification of Elemental Contaminants in Unregulated Water across Western Navajo Nation.” </a:t>
            </a:r>
            <a:r>
              <a:rPr lang="en-US" sz="900" i="1"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International Journal of Environmental Research and Public Health</a:t>
            </a:r>
            <a:r>
              <a:rPr lang="en-US" sz="900" dirty="0">
                <a:solidFill>
                  <a:srgbClr val="0C234B"/>
                </a:solidFill>
                <a:effectLst/>
                <a:latin typeface="Calibri" panose="020F0502020204030204" pitchFamily="34" charset="0"/>
                <a:ea typeface="Calibri" panose="020F0502020204030204" pitchFamily="34" charset="0"/>
                <a:cs typeface="Calibri" panose="020F0502020204030204" pitchFamily="34" charset="0"/>
              </a:rPr>
              <a:t>, vol. 16, no. 15, 31 July 2019, https://doi.org/https://doi.org/10.3390/ijerph16152727. </a:t>
            </a:r>
          </a:p>
        </p:txBody>
      </p:sp>
      <p:sp>
        <p:nvSpPr>
          <p:cNvPr id="7" name="Slide Number Placeholder 4">
            <a:extLst>
              <a:ext uri="{FF2B5EF4-FFF2-40B4-BE49-F238E27FC236}">
                <a16:creationId xmlns:a16="http://schemas.microsoft.com/office/drawing/2014/main" id="{2ECD1C66-3416-BDBC-64BD-3E79F5C2F31B}"/>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4</a:t>
            </a:fld>
            <a:endParaRPr lang="en-US" sz="1400" dirty="0">
              <a:solidFill>
                <a:srgbClr val="0C234B"/>
              </a:solidFill>
            </a:endParaRPr>
          </a:p>
        </p:txBody>
      </p:sp>
      <p:pic>
        <p:nvPicPr>
          <p:cNvPr id="8" name="Picture 2">
            <a:extLst>
              <a:ext uri="{FF2B5EF4-FFF2-40B4-BE49-F238E27FC236}">
                <a16:creationId xmlns:a16="http://schemas.microsoft.com/office/drawing/2014/main" id="{27205B69-F818-9AF7-814F-00395751A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jerph 16 02727 g001">
            <a:extLst>
              <a:ext uri="{FF2B5EF4-FFF2-40B4-BE49-F238E27FC236}">
                <a16:creationId xmlns:a16="http://schemas.microsoft.com/office/drawing/2014/main" id="{FACE0E1D-32C9-3A03-47C6-A5BFB1F54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74" y="1022232"/>
            <a:ext cx="7909170" cy="546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33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5907-4521-58F2-1EFB-80DBE4891C65}"/>
              </a:ext>
            </a:extLst>
          </p:cNvPr>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Solar Nanofiltration System</a:t>
            </a:r>
          </a:p>
        </p:txBody>
      </p:sp>
      <p:pic>
        <p:nvPicPr>
          <p:cNvPr id="6" name="Content Placeholder 5" descr="A group of people standing next to a truck&#10;&#10;Description automatically generated">
            <a:extLst>
              <a:ext uri="{FF2B5EF4-FFF2-40B4-BE49-F238E27FC236}">
                <a16:creationId xmlns:a16="http://schemas.microsoft.com/office/drawing/2014/main" id="{FE8C48F8-E827-783F-5F18-C622157104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3462" y="1204951"/>
            <a:ext cx="5800725" cy="4038600"/>
          </a:xfrm>
        </p:spPr>
      </p:pic>
      <p:pic>
        <p:nvPicPr>
          <p:cNvPr id="9" name="Picture 8" descr="A close-up of a machine&#10;&#10;Description automatically generated">
            <a:extLst>
              <a:ext uri="{FF2B5EF4-FFF2-40B4-BE49-F238E27FC236}">
                <a16:creationId xmlns:a16="http://schemas.microsoft.com/office/drawing/2014/main" id="{4372940A-A76C-6FA8-5970-242F861CE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224" y="1118436"/>
            <a:ext cx="2862091" cy="5558589"/>
          </a:xfrm>
          <a:prstGeom prst="rect">
            <a:avLst/>
          </a:prstGeom>
        </p:spPr>
      </p:pic>
      <p:sp>
        <p:nvSpPr>
          <p:cNvPr id="5" name="Slide Number Placeholder 4">
            <a:extLst>
              <a:ext uri="{FF2B5EF4-FFF2-40B4-BE49-F238E27FC236}">
                <a16:creationId xmlns:a16="http://schemas.microsoft.com/office/drawing/2014/main" id="{60D8C2F2-2CBF-C124-5B8D-0AD5168D2B7C}"/>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5</a:t>
            </a:fld>
            <a:endParaRPr lang="en-US" sz="1400" dirty="0">
              <a:solidFill>
                <a:srgbClr val="0C234B"/>
              </a:solidFill>
            </a:endParaRPr>
          </a:p>
        </p:txBody>
      </p:sp>
      <p:pic>
        <p:nvPicPr>
          <p:cNvPr id="7" name="Picture 2">
            <a:extLst>
              <a:ext uri="{FF2B5EF4-FFF2-40B4-BE49-F238E27FC236}">
                <a16:creationId xmlns:a16="http://schemas.microsoft.com/office/drawing/2014/main" id="{429632F6-DEEC-5282-2CDD-116C41309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4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Solar Nanofiltration System</a:t>
            </a:r>
          </a:p>
        </p:txBody>
      </p:sp>
      <p:sp>
        <p:nvSpPr>
          <p:cNvPr id="3" name="Content Placeholder 2"/>
          <p:cNvSpPr>
            <a:spLocks noGrp="1"/>
          </p:cNvSpPr>
          <p:nvPr>
            <p:ph idx="1"/>
          </p:nvPr>
        </p:nvSpPr>
        <p:spPr>
          <a:xfrm>
            <a:off x="187251" y="1866919"/>
            <a:ext cx="11576956" cy="4083613"/>
          </a:xfrm>
        </p:spPr>
        <p:txBody>
          <a:bodyPr>
            <a:noAutofit/>
          </a:bodyPr>
          <a:lstStyle/>
          <a:p>
            <a:pPr marL="0" indent="0">
              <a:buNone/>
            </a:pPr>
            <a:r>
              <a:rPr lang="en-US" sz="3000" dirty="0">
                <a:latin typeface="Calibri" panose="020F0502020204030204" pitchFamily="34" charset="0"/>
                <a:cs typeface="Calibri" panose="020F0502020204030204" pitchFamily="34" charset="0"/>
              </a:rPr>
              <a:t> </a:t>
            </a:r>
          </a:p>
        </p:txBody>
      </p:sp>
      <p:grpSp>
        <p:nvGrpSpPr>
          <p:cNvPr id="10" name="Group 9">
            <a:extLst>
              <a:ext uri="{FF2B5EF4-FFF2-40B4-BE49-F238E27FC236}">
                <a16:creationId xmlns:a16="http://schemas.microsoft.com/office/drawing/2014/main" id="{F8328989-141F-C6E1-7204-3C2939E9CB47}"/>
              </a:ext>
            </a:extLst>
          </p:cNvPr>
          <p:cNvGrpSpPr/>
          <p:nvPr/>
        </p:nvGrpSpPr>
        <p:grpSpPr>
          <a:xfrm>
            <a:off x="476787" y="1305448"/>
            <a:ext cx="7273842" cy="3266551"/>
            <a:chOff x="439170" y="1272505"/>
            <a:chExt cx="6461962" cy="2902679"/>
          </a:xfrm>
        </p:grpSpPr>
        <p:sp>
          <p:nvSpPr>
            <p:cNvPr id="4" name="Rectangle 3">
              <a:extLst>
                <a:ext uri="{FF2B5EF4-FFF2-40B4-BE49-F238E27FC236}">
                  <a16:creationId xmlns:a16="http://schemas.microsoft.com/office/drawing/2014/main" id="{35640B2C-DD04-96D2-D0F4-B3B9D82D38C6}"/>
                </a:ext>
              </a:extLst>
            </p:cNvPr>
            <p:cNvSpPr/>
            <p:nvPr/>
          </p:nvSpPr>
          <p:spPr>
            <a:xfrm>
              <a:off x="577970" y="1725283"/>
              <a:ext cx="1285336" cy="1293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B71A3C-96A6-A87B-2CA2-E5DEC1725360}"/>
                </a:ext>
              </a:extLst>
            </p:cNvPr>
            <p:cNvSpPr/>
            <p:nvPr/>
          </p:nvSpPr>
          <p:spPr>
            <a:xfrm>
              <a:off x="2865425" y="1812745"/>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716A3B-7F15-9AEE-AC98-10AB17546399}"/>
                </a:ext>
              </a:extLst>
            </p:cNvPr>
            <p:cNvSpPr/>
            <p:nvPr/>
          </p:nvSpPr>
          <p:spPr>
            <a:xfrm>
              <a:off x="3543551" y="1794294"/>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694543-1C8D-6D33-FF04-064D1E44EAB3}"/>
                </a:ext>
              </a:extLst>
            </p:cNvPr>
            <p:cNvSpPr/>
            <p:nvPr/>
          </p:nvSpPr>
          <p:spPr>
            <a:xfrm>
              <a:off x="4899804" y="1578634"/>
              <a:ext cx="379562" cy="185036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273FE29-34C7-2F9E-F955-E12EB7F5D434}"/>
                </a:ext>
              </a:extLst>
            </p:cNvPr>
            <p:cNvCxnSpPr>
              <a:cxnSpLocks/>
            </p:cNvCxnSpPr>
            <p:nvPr/>
          </p:nvCxnSpPr>
          <p:spPr>
            <a:xfrm>
              <a:off x="1863306" y="2389517"/>
              <a:ext cx="100211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A55BB0E-D3A7-1CA7-863F-33488ABD041F}"/>
                </a:ext>
              </a:extLst>
            </p:cNvPr>
            <p:cNvCxnSpPr>
              <a:cxnSpLocks/>
            </p:cNvCxnSpPr>
            <p:nvPr/>
          </p:nvCxnSpPr>
          <p:spPr>
            <a:xfrm flipV="1">
              <a:off x="3244987" y="2403894"/>
              <a:ext cx="298564" cy="28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2139F3F-4338-AC14-E100-3A9B425D2661}"/>
                </a:ext>
              </a:extLst>
            </p:cNvPr>
            <p:cNvCxnSpPr>
              <a:cxnSpLocks/>
            </p:cNvCxnSpPr>
            <p:nvPr/>
          </p:nvCxnSpPr>
          <p:spPr>
            <a:xfrm>
              <a:off x="3923113" y="2375140"/>
              <a:ext cx="97669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98C05BD-4C89-47F0-B249-0487E52952B6}"/>
                </a:ext>
              </a:extLst>
            </p:cNvPr>
            <p:cNvCxnSpPr>
              <a:cxnSpLocks/>
            </p:cNvCxnSpPr>
            <p:nvPr/>
          </p:nvCxnSpPr>
          <p:spPr>
            <a:xfrm>
              <a:off x="5279366" y="1978324"/>
              <a:ext cx="162176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A98FF6-8DD9-71B6-DA7E-1C9FF803035A}"/>
                </a:ext>
              </a:extLst>
            </p:cNvPr>
            <p:cNvCxnSpPr/>
            <p:nvPr/>
          </p:nvCxnSpPr>
          <p:spPr>
            <a:xfrm>
              <a:off x="5275053" y="3019244"/>
              <a:ext cx="92302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7EBAA4-8CED-B405-D126-4A83D3A1FD24}"/>
                </a:ext>
              </a:extLst>
            </p:cNvPr>
            <p:cNvCxnSpPr>
              <a:cxnSpLocks/>
            </p:cNvCxnSpPr>
            <p:nvPr/>
          </p:nvCxnSpPr>
          <p:spPr>
            <a:xfrm>
              <a:off x="6901132" y="1949569"/>
              <a:ext cx="0" cy="2225615"/>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5AD158B-B88A-A816-EA33-ACA209F21962}"/>
                </a:ext>
              </a:extLst>
            </p:cNvPr>
            <p:cNvCxnSpPr>
              <a:cxnSpLocks/>
            </p:cNvCxnSpPr>
            <p:nvPr/>
          </p:nvCxnSpPr>
          <p:spPr>
            <a:xfrm>
              <a:off x="6189638" y="3009181"/>
              <a:ext cx="8441" cy="88995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58C11A2-D999-C09D-E7FA-88B279789646}"/>
                </a:ext>
              </a:extLst>
            </p:cNvPr>
            <p:cNvCxnSpPr>
              <a:cxnSpLocks/>
            </p:cNvCxnSpPr>
            <p:nvPr/>
          </p:nvCxnSpPr>
          <p:spPr>
            <a:xfrm>
              <a:off x="879894" y="4175184"/>
              <a:ext cx="60212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4613524-541C-0FF3-58A5-EF81EFB18701}"/>
                </a:ext>
              </a:extLst>
            </p:cNvPr>
            <p:cNvCxnSpPr>
              <a:cxnSpLocks/>
            </p:cNvCxnSpPr>
            <p:nvPr/>
          </p:nvCxnSpPr>
          <p:spPr>
            <a:xfrm>
              <a:off x="1483743" y="3899139"/>
              <a:ext cx="471433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1810D53-E7DE-D9DB-1FBE-650F610615E5}"/>
                </a:ext>
              </a:extLst>
            </p:cNvPr>
            <p:cNvCxnSpPr>
              <a:cxnSpLocks/>
            </p:cNvCxnSpPr>
            <p:nvPr/>
          </p:nvCxnSpPr>
          <p:spPr>
            <a:xfrm flipH="1" flipV="1">
              <a:off x="877019" y="3037696"/>
              <a:ext cx="2875" cy="113748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93A09DB-A052-BED5-14DF-1A266E8703D9}"/>
                </a:ext>
              </a:extLst>
            </p:cNvPr>
            <p:cNvCxnSpPr>
              <a:cxnSpLocks/>
            </p:cNvCxnSpPr>
            <p:nvPr/>
          </p:nvCxnSpPr>
          <p:spPr>
            <a:xfrm flipV="1">
              <a:off x="1483743" y="3019244"/>
              <a:ext cx="0" cy="88948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87A3473-D20A-D9BE-60F5-184F46C92A0F}"/>
                </a:ext>
              </a:extLst>
            </p:cNvPr>
            <p:cNvSpPr txBox="1"/>
            <p:nvPr/>
          </p:nvSpPr>
          <p:spPr>
            <a:xfrm>
              <a:off x="439170" y="1272505"/>
              <a:ext cx="1765678" cy="519635"/>
            </a:xfrm>
            <a:prstGeom prst="rect">
              <a:avLst/>
            </a:prstGeom>
            <a:noFill/>
          </p:spPr>
          <p:txBody>
            <a:bodyPr wrap="square" rtlCol="0">
              <a:spAutoFit/>
            </a:bodyPr>
            <a:lstStyle/>
            <a:p>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Feed tank</a:t>
              </a:r>
            </a:p>
          </p:txBody>
        </p:sp>
        <p:sp>
          <p:nvSpPr>
            <p:cNvPr id="44" name="TextBox 43">
              <a:extLst>
                <a:ext uri="{FF2B5EF4-FFF2-40B4-BE49-F238E27FC236}">
                  <a16:creationId xmlns:a16="http://schemas.microsoft.com/office/drawing/2014/main" id="{36D644DC-32BE-DCEA-46CC-29D9766267E7}"/>
                </a:ext>
              </a:extLst>
            </p:cNvPr>
            <p:cNvSpPr txBox="1"/>
            <p:nvPr/>
          </p:nvSpPr>
          <p:spPr>
            <a:xfrm>
              <a:off x="2422712" y="1306300"/>
              <a:ext cx="2207860" cy="519635"/>
            </a:xfrm>
            <a:prstGeom prst="rect">
              <a:avLst/>
            </a:prstGeom>
            <a:noFill/>
          </p:spPr>
          <p:txBody>
            <a:bodyPr wrap="square" rtlCol="0">
              <a:spAutoFit/>
            </a:bodyPr>
            <a:lstStyle/>
            <a:p>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10 </a:t>
              </a:r>
              <a:r>
                <a:rPr lang="el-GR" sz="32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m  5 </a:t>
              </a:r>
              <a:r>
                <a:rPr lang="el-GR" sz="32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m </a:t>
              </a:r>
            </a:p>
          </p:txBody>
        </p:sp>
      </p:grpSp>
      <p:sp>
        <p:nvSpPr>
          <p:cNvPr id="45" name="TextBox 44">
            <a:extLst>
              <a:ext uri="{FF2B5EF4-FFF2-40B4-BE49-F238E27FC236}">
                <a16:creationId xmlns:a16="http://schemas.microsoft.com/office/drawing/2014/main" id="{B53CF1E0-FDAE-62C4-632B-C9B1CB034EFE}"/>
              </a:ext>
            </a:extLst>
          </p:cNvPr>
          <p:cNvSpPr txBox="1"/>
          <p:nvPr/>
        </p:nvSpPr>
        <p:spPr>
          <a:xfrm>
            <a:off x="5048415" y="1217322"/>
            <a:ext cx="3879685"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Nanofiltration membrane</a:t>
            </a:r>
          </a:p>
        </p:txBody>
      </p:sp>
      <p:cxnSp>
        <p:nvCxnSpPr>
          <p:cNvPr id="15" name="Straight Arrow Connector 14">
            <a:extLst>
              <a:ext uri="{FF2B5EF4-FFF2-40B4-BE49-F238E27FC236}">
                <a16:creationId xmlns:a16="http://schemas.microsoft.com/office/drawing/2014/main" id="{F1C5BEC9-D70B-4CFD-C985-D2F1CFDCF382}"/>
              </a:ext>
            </a:extLst>
          </p:cNvPr>
          <p:cNvCxnSpPr/>
          <p:nvPr/>
        </p:nvCxnSpPr>
        <p:spPr>
          <a:xfrm>
            <a:off x="1417834" y="4571999"/>
            <a:ext cx="0" cy="308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F9FF5EA-6249-7DF8-77A1-FB4263F9A3EA}"/>
              </a:ext>
            </a:extLst>
          </p:cNvPr>
          <p:cNvSpPr txBox="1"/>
          <p:nvPr/>
        </p:nvSpPr>
        <p:spPr>
          <a:xfrm>
            <a:off x="807939" y="4759931"/>
            <a:ext cx="1528013"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Sample</a:t>
            </a:r>
            <a:endPar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4">
            <a:extLst>
              <a:ext uri="{FF2B5EF4-FFF2-40B4-BE49-F238E27FC236}">
                <a16:creationId xmlns:a16="http://schemas.microsoft.com/office/drawing/2014/main" id="{1DE0518E-8E0E-3F06-3F7B-7B788D148656}"/>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6</a:t>
            </a:fld>
            <a:endParaRPr lang="en-US" sz="1400" dirty="0">
              <a:solidFill>
                <a:srgbClr val="0C234B"/>
              </a:solidFill>
            </a:endParaRPr>
          </a:p>
        </p:txBody>
      </p:sp>
      <p:pic>
        <p:nvPicPr>
          <p:cNvPr id="24" name="Picture 2">
            <a:extLst>
              <a:ext uri="{FF2B5EF4-FFF2-40B4-BE49-F238E27FC236}">
                <a16:creationId xmlns:a16="http://schemas.microsoft.com/office/drawing/2014/main" id="{3975B05A-4FC7-A08C-539C-5E039E2C1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5B5965A-7B46-452D-6837-3236B1456CFA}"/>
              </a:ext>
            </a:extLst>
          </p:cNvPr>
          <p:cNvSpPr txBox="1"/>
          <p:nvPr/>
        </p:nvSpPr>
        <p:spPr>
          <a:xfrm>
            <a:off x="5886030" y="1724720"/>
            <a:ext cx="2195934" cy="461665"/>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Purified stream</a:t>
            </a:r>
          </a:p>
        </p:txBody>
      </p:sp>
      <p:sp>
        <p:nvSpPr>
          <p:cNvPr id="26" name="TextBox 25">
            <a:extLst>
              <a:ext uri="{FF2B5EF4-FFF2-40B4-BE49-F238E27FC236}">
                <a16:creationId xmlns:a16="http://schemas.microsoft.com/office/drawing/2014/main" id="{237AA905-F1E7-13A9-E2BD-8979BCC9E2FD}"/>
              </a:ext>
            </a:extLst>
          </p:cNvPr>
          <p:cNvSpPr txBox="1"/>
          <p:nvPr/>
        </p:nvSpPr>
        <p:spPr>
          <a:xfrm>
            <a:off x="5886031" y="2526465"/>
            <a:ext cx="1903671" cy="830997"/>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Concentrated stream</a:t>
            </a:r>
          </a:p>
        </p:txBody>
      </p:sp>
    </p:spTree>
    <p:extLst>
      <p:ext uri="{BB962C8B-B14F-4D97-AF65-F5344CB8AC3E}">
        <p14:creationId xmlns:p14="http://schemas.microsoft.com/office/powerpoint/2010/main" val="373284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Solar Nanofiltration System</a:t>
            </a:r>
          </a:p>
        </p:txBody>
      </p:sp>
      <p:sp>
        <p:nvSpPr>
          <p:cNvPr id="3" name="Content Placeholder 2"/>
          <p:cNvSpPr>
            <a:spLocks noGrp="1"/>
          </p:cNvSpPr>
          <p:nvPr>
            <p:ph idx="1"/>
          </p:nvPr>
        </p:nvSpPr>
        <p:spPr>
          <a:xfrm>
            <a:off x="187251" y="1866919"/>
            <a:ext cx="11576956" cy="4083613"/>
          </a:xfrm>
        </p:spPr>
        <p:txBody>
          <a:bodyPr>
            <a:noAutofit/>
          </a:bodyPr>
          <a:lstStyle/>
          <a:p>
            <a:pPr marL="0" indent="0">
              <a:buNone/>
            </a:pPr>
            <a:r>
              <a:rPr lang="en-US" sz="3000" dirty="0">
                <a:latin typeface="Calibri" panose="020F0502020204030204" pitchFamily="34" charset="0"/>
                <a:cs typeface="Calibri" panose="020F0502020204030204" pitchFamily="34" charset="0"/>
              </a:rPr>
              <a:t> </a:t>
            </a:r>
          </a:p>
        </p:txBody>
      </p:sp>
      <p:grpSp>
        <p:nvGrpSpPr>
          <p:cNvPr id="10" name="Group 9">
            <a:extLst>
              <a:ext uri="{FF2B5EF4-FFF2-40B4-BE49-F238E27FC236}">
                <a16:creationId xmlns:a16="http://schemas.microsoft.com/office/drawing/2014/main" id="{F8328989-141F-C6E1-7204-3C2939E9CB47}"/>
              </a:ext>
            </a:extLst>
          </p:cNvPr>
          <p:cNvGrpSpPr/>
          <p:nvPr/>
        </p:nvGrpSpPr>
        <p:grpSpPr>
          <a:xfrm>
            <a:off x="476787" y="1305448"/>
            <a:ext cx="7273842" cy="3266551"/>
            <a:chOff x="439170" y="1272505"/>
            <a:chExt cx="6461962" cy="2902679"/>
          </a:xfrm>
        </p:grpSpPr>
        <p:sp>
          <p:nvSpPr>
            <p:cNvPr id="4" name="Rectangle 3">
              <a:extLst>
                <a:ext uri="{FF2B5EF4-FFF2-40B4-BE49-F238E27FC236}">
                  <a16:creationId xmlns:a16="http://schemas.microsoft.com/office/drawing/2014/main" id="{35640B2C-DD04-96D2-D0F4-B3B9D82D38C6}"/>
                </a:ext>
              </a:extLst>
            </p:cNvPr>
            <p:cNvSpPr/>
            <p:nvPr/>
          </p:nvSpPr>
          <p:spPr>
            <a:xfrm>
              <a:off x="577970" y="1725283"/>
              <a:ext cx="1285336" cy="1293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B71A3C-96A6-A87B-2CA2-E5DEC1725360}"/>
                </a:ext>
              </a:extLst>
            </p:cNvPr>
            <p:cNvSpPr/>
            <p:nvPr/>
          </p:nvSpPr>
          <p:spPr>
            <a:xfrm>
              <a:off x="2865425" y="1812745"/>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716A3B-7F15-9AEE-AC98-10AB17546399}"/>
                </a:ext>
              </a:extLst>
            </p:cNvPr>
            <p:cNvSpPr/>
            <p:nvPr/>
          </p:nvSpPr>
          <p:spPr>
            <a:xfrm>
              <a:off x="3543551" y="1794294"/>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694543-1C8D-6D33-FF04-064D1E44EAB3}"/>
                </a:ext>
              </a:extLst>
            </p:cNvPr>
            <p:cNvSpPr/>
            <p:nvPr/>
          </p:nvSpPr>
          <p:spPr>
            <a:xfrm>
              <a:off x="4899804" y="1578634"/>
              <a:ext cx="379562" cy="185036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273FE29-34C7-2F9E-F955-E12EB7F5D434}"/>
                </a:ext>
              </a:extLst>
            </p:cNvPr>
            <p:cNvCxnSpPr>
              <a:cxnSpLocks/>
            </p:cNvCxnSpPr>
            <p:nvPr/>
          </p:nvCxnSpPr>
          <p:spPr>
            <a:xfrm>
              <a:off x="1863306" y="2389517"/>
              <a:ext cx="100211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A55BB0E-D3A7-1CA7-863F-33488ABD041F}"/>
                </a:ext>
              </a:extLst>
            </p:cNvPr>
            <p:cNvCxnSpPr>
              <a:cxnSpLocks/>
            </p:cNvCxnSpPr>
            <p:nvPr/>
          </p:nvCxnSpPr>
          <p:spPr>
            <a:xfrm flipV="1">
              <a:off x="3244987" y="2403894"/>
              <a:ext cx="298564" cy="28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2139F3F-4338-AC14-E100-3A9B425D2661}"/>
                </a:ext>
              </a:extLst>
            </p:cNvPr>
            <p:cNvCxnSpPr>
              <a:cxnSpLocks/>
            </p:cNvCxnSpPr>
            <p:nvPr/>
          </p:nvCxnSpPr>
          <p:spPr>
            <a:xfrm>
              <a:off x="3923113" y="2375140"/>
              <a:ext cx="97669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98C05BD-4C89-47F0-B249-0487E52952B6}"/>
                </a:ext>
              </a:extLst>
            </p:cNvPr>
            <p:cNvCxnSpPr>
              <a:cxnSpLocks/>
            </p:cNvCxnSpPr>
            <p:nvPr/>
          </p:nvCxnSpPr>
          <p:spPr>
            <a:xfrm>
              <a:off x="5279366" y="1978324"/>
              <a:ext cx="162176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A98FF6-8DD9-71B6-DA7E-1C9FF803035A}"/>
                </a:ext>
              </a:extLst>
            </p:cNvPr>
            <p:cNvCxnSpPr/>
            <p:nvPr/>
          </p:nvCxnSpPr>
          <p:spPr>
            <a:xfrm>
              <a:off x="5275053" y="3019244"/>
              <a:ext cx="92302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7EBAA4-8CED-B405-D126-4A83D3A1FD24}"/>
                </a:ext>
              </a:extLst>
            </p:cNvPr>
            <p:cNvCxnSpPr>
              <a:cxnSpLocks/>
            </p:cNvCxnSpPr>
            <p:nvPr/>
          </p:nvCxnSpPr>
          <p:spPr>
            <a:xfrm>
              <a:off x="6901132" y="1949569"/>
              <a:ext cx="0" cy="2225615"/>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5AD158B-B88A-A816-EA33-ACA209F21962}"/>
                </a:ext>
              </a:extLst>
            </p:cNvPr>
            <p:cNvCxnSpPr>
              <a:cxnSpLocks/>
            </p:cNvCxnSpPr>
            <p:nvPr/>
          </p:nvCxnSpPr>
          <p:spPr>
            <a:xfrm>
              <a:off x="6189638" y="3009181"/>
              <a:ext cx="8441" cy="88995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58C11A2-D999-C09D-E7FA-88B279789646}"/>
                </a:ext>
              </a:extLst>
            </p:cNvPr>
            <p:cNvCxnSpPr>
              <a:cxnSpLocks/>
            </p:cNvCxnSpPr>
            <p:nvPr/>
          </p:nvCxnSpPr>
          <p:spPr>
            <a:xfrm>
              <a:off x="879894" y="4175184"/>
              <a:ext cx="60212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4613524-541C-0FF3-58A5-EF81EFB18701}"/>
                </a:ext>
              </a:extLst>
            </p:cNvPr>
            <p:cNvCxnSpPr>
              <a:cxnSpLocks/>
            </p:cNvCxnSpPr>
            <p:nvPr/>
          </p:nvCxnSpPr>
          <p:spPr>
            <a:xfrm>
              <a:off x="1483743" y="3899139"/>
              <a:ext cx="471433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1810D53-E7DE-D9DB-1FBE-650F610615E5}"/>
                </a:ext>
              </a:extLst>
            </p:cNvPr>
            <p:cNvCxnSpPr>
              <a:cxnSpLocks/>
            </p:cNvCxnSpPr>
            <p:nvPr/>
          </p:nvCxnSpPr>
          <p:spPr>
            <a:xfrm flipH="1" flipV="1">
              <a:off x="877019" y="3037696"/>
              <a:ext cx="2875" cy="113748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93A09DB-A052-BED5-14DF-1A266E8703D9}"/>
                </a:ext>
              </a:extLst>
            </p:cNvPr>
            <p:cNvCxnSpPr>
              <a:cxnSpLocks/>
            </p:cNvCxnSpPr>
            <p:nvPr/>
          </p:nvCxnSpPr>
          <p:spPr>
            <a:xfrm flipV="1">
              <a:off x="1483743" y="3019244"/>
              <a:ext cx="0" cy="88948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87A3473-D20A-D9BE-60F5-184F46C92A0F}"/>
                </a:ext>
              </a:extLst>
            </p:cNvPr>
            <p:cNvSpPr txBox="1"/>
            <p:nvPr/>
          </p:nvSpPr>
          <p:spPr>
            <a:xfrm>
              <a:off x="439170" y="1272505"/>
              <a:ext cx="1765678" cy="519635"/>
            </a:xfrm>
            <a:prstGeom prst="rect">
              <a:avLst/>
            </a:prstGeom>
            <a:noFill/>
          </p:spPr>
          <p:txBody>
            <a:bodyPr wrap="square" rtlCol="0">
              <a:spAutoFit/>
            </a:bodyPr>
            <a:lstStyle/>
            <a:p>
              <a:r>
                <a:rPr lang="en-US" sz="3200" b="1" dirty="0">
                  <a:solidFill>
                    <a:srgbClr val="0C234B"/>
                  </a:solidFill>
                  <a:latin typeface="Calibri" panose="020F0502020204030204" pitchFamily="34" charset="0"/>
                  <a:ea typeface="Calibri" panose="020F0502020204030204" pitchFamily="34" charset="0"/>
                  <a:cs typeface="Calibri" panose="020F0502020204030204" pitchFamily="34" charset="0"/>
                </a:rPr>
                <a:t>Feed tank</a:t>
              </a:r>
            </a:p>
          </p:txBody>
        </p:sp>
        <p:sp>
          <p:nvSpPr>
            <p:cNvPr id="44" name="TextBox 43">
              <a:extLst>
                <a:ext uri="{FF2B5EF4-FFF2-40B4-BE49-F238E27FC236}">
                  <a16:creationId xmlns:a16="http://schemas.microsoft.com/office/drawing/2014/main" id="{36D644DC-32BE-DCEA-46CC-29D9766267E7}"/>
                </a:ext>
              </a:extLst>
            </p:cNvPr>
            <p:cNvSpPr txBox="1"/>
            <p:nvPr/>
          </p:nvSpPr>
          <p:spPr>
            <a:xfrm>
              <a:off x="2422712" y="1306300"/>
              <a:ext cx="2207860" cy="519635"/>
            </a:xfrm>
            <a:prstGeom prst="rect">
              <a:avLst/>
            </a:prstGeom>
            <a:noFill/>
          </p:spPr>
          <p:txBody>
            <a:bodyPr wrap="square" rtlCol="0">
              <a:spAutoFit/>
            </a:bodyPr>
            <a:lstStyle/>
            <a:p>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10 </a:t>
              </a:r>
              <a:r>
                <a:rPr lang="el-GR" sz="32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m  5 </a:t>
              </a:r>
              <a:r>
                <a:rPr lang="el-GR" sz="32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m </a:t>
              </a:r>
            </a:p>
          </p:txBody>
        </p:sp>
      </p:grpSp>
      <p:sp>
        <p:nvSpPr>
          <p:cNvPr id="45" name="TextBox 44">
            <a:extLst>
              <a:ext uri="{FF2B5EF4-FFF2-40B4-BE49-F238E27FC236}">
                <a16:creationId xmlns:a16="http://schemas.microsoft.com/office/drawing/2014/main" id="{B53CF1E0-FDAE-62C4-632B-C9B1CB034EFE}"/>
              </a:ext>
            </a:extLst>
          </p:cNvPr>
          <p:cNvSpPr txBox="1"/>
          <p:nvPr/>
        </p:nvSpPr>
        <p:spPr>
          <a:xfrm>
            <a:off x="5048415" y="1217322"/>
            <a:ext cx="4033519"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Nanofiltration membrane</a:t>
            </a:r>
          </a:p>
        </p:txBody>
      </p:sp>
      <p:sp>
        <p:nvSpPr>
          <p:cNvPr id="14" name="Rectangle 13">
            <a:extLst>
              <a:ext uri="{FF2B5EF4-FFF2-40B4-BE49-F238E27FC236}">
                <a16:creationId xmlns:a16="http://schemas.microsoft.com/office/drawing/2014/main" id="{7F6E06D2-AD38-4939-BAC8-71A863B67A2D}"/>
              </a:ext>
            </a:extLst>
          </p:cNvPr>
          <p:cNvSpPr/>
          <p:nvPr/>
        </p:nvSpPr>
        <p:spPr>
          <a:xfrm>
            <a:off x="9178589" y="1649953"/>
            <a:ext cx="2576663" cy="2895600"/>
          </a:xfrm>
          <a:prstGeom prst="rect">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7F923FE8-8688-97E3-5FAD-F1AB92CE6902}"/>
              </a:ext>
            </a:extLst>
          </p:cNvPr>
          <p:cNvSpPr/>
          <p:nvPr/>
        </p:nvSpPr>
        <p:spPr>
          <a:xfrm>
            <a:off x="9481456" y="1814985"/>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7ED1DFB-D223-7200-FBD9-F25F49DEDB8D}"/>
              </a:ext>
            </a:extLst>
          </p:cNvPr>
          <p:cNvSpPr txBox="1"/>
          <p:nvPr/>
        </p:nvSpPr>
        <p:spPr>
          <a:xfrm>
            <a:off x="9303774" y="2303698"/>
            <a:ext cx="1109097"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Large particles</a:t>
            </a:r>
          </a:p>
        </p:txBody>
      </p:sp>
      <p:sp>
        <p:nvSpPr>
          <p:cNvPr id="17" name="Oval 16">
            <a:extLst>
              <a:ext uri="{FF2B5EF4-FFF2-40B4-BE49-F238E27FC236}">
                <a16:creationId xmlns:a16="http://schemas.microsoft.com/office/drawing/2014/main" id="{A75CAA7B-D3A0-D7CB-D6EE-34A38260F30F}"/>
              </a:ext>
            </a:extLst>
          </p:cNvPr>
          <p:cNvSpPr/>
          <p:nvPr/>
        </p:nvSpPr>
        <p:spPr>
          <a:xfrm>
            <a:off x="10951029" y="1892647"/>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4AC8DB7-0A75-7987-F373-DE3F9F00A716}"/>
              </a:ext>
            </a:extLst>
          </p:cNvPr>
          <p:cNvSpPr txBox="1"/>
          <p:nvPr/>
        </p:nvSpPr>
        <p:spPr>
          <a:xfrm>
            <a:off x="10602554" y="2300842"/>
            <a:ext cx="1101649"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Divalent ions</a:t>
            </a:r>
          </a:p>
        </p:txBody>
      </p:sp>
      <p:sp>
        <p:nvSpPr>
          <p:cNvPr id="25" name="Oval 24">
            <a:extLst>
              <a:ext uri="{FF2B5EF4-FFF2-40B4-BE49-F238E27FC236}">
                <a16:creationId xmlns:a16="http://schemas.microsoft.com/office/drawing/2014/main" id="{D532CABD-732C-7896-1577-0063F7994511}"/>
              </a:ext>
            </a:extLst>
          </p:cNvPr>
          <p:cNvSpPr/>
          <p:nvPr/>
        </p:nvSpPr>
        <p:spPr>
          <a:xfrm>
            <a:off x="9787300" y="3209995"/>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39E8AD-F87C-60FE-5C01-9FB5234F3148}"/>
              </a:ext>
            </a:extLst>
          </p:cNvPr>
          <p:cNvSpPr txBox="1"/>
          <p:nvPr/>
        </p:nvSpPr>
        <p:spPr>
          <a:xfrm>
            <a:off x="9196783" y="3603323"/>
            <a:ext cx="1469573"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Monovalent ions</a:t>
            </a:r>
          </a:p>
        </p:txBody>
      </p:sp>
      <p:sp>
        <p:nvSpPr>
          <p:cNvPr id="28" name="TextBox 27">
            <a:extLst>
              <a:ext uri="{FF2B5EF4-FFF2-40B4-BE49-F238E27FC236}">
                <a16:creationId xmlns:a16="http://schemas.microsoft.com/office/drawing/2014/main" id="{0FB5CFE3-3851-78A4-A5FF-EE9451E73CAE}"/>
              </a:ext>
            </a:extLst>
          </p:cNvPr>
          <p:cNvSpPr txBox="1"/>
          <p:nvPr/>
        </p:nvSpPr>
        <p:spPr>
          <a:xfrm>
            <a:off x="10749361" y="3760589"/>
            <a:ext cx="954842"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Water</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BC8E138-532A-5B56-7C05-38C02522E631}"/>
              </a:ext>
            </a:extLst>
          </p:cNvPr>
          <p:cNvSpPr txBox="1"/>
          <p:nvPr/>
        </p:nvSpPr>
        <p:spPr>
          <a:xfrm>
            <a:off x="1959429" y="5366657"/>
            <a:ext cx="2612571" cy="646331"/>
          </a:xfrm>
          <a:prstGeom prst="rect">
            <a:avLst/>
          </a:prstGeom>
          <a:noFill/>
        </p:spPr>
        <p:txBody>
          <a:bodyPr wrap="square" rtlCol="0">
            <a:spAutoFit/>
          </a:bodyPr>
          <a:lstStyle/>
          <a:p>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Feed tank</a:t>
            </a:r>
          </a:p>
        </p:txBody>
      </p:sp>
      <p:sp>
        <p:nvSpPr>
          <p:cNvPr id="31" name="Rectangle 30">
            <a:extLst>
              <a:ext uri="{FF2B5EF4-FFF2-40B4-BE49-F238E27FC236}">
                <a16:creationId xmlns:a16="http://schemas.microsoft.com/office/drawing/2014/main" id="{3844B472-D3BF-B902-9891-4FE590217CEC}"/>
              </a:ext>
            </a:extLst>
          </p:cNvPr>
          <p:cNvSpPr/>
          <p:nvPr/>
        </p:nvSpPr>
        <p:spPr>
          <a:xfrm>
            <a:off x="4839420" y="4796834"/>
            <a:ext cx="3581399" cy="1813254"/>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82FD7F86-B014-8715-E161-65DE6927E8B6}"/>
              </a:ext>
            </a:extLst>
          </p:cNvPr>
          <p:cNvSpPr/>
          <p:nvPr/>
        </p:nvSpPr>
        <p:spPr>
          <a:xfrm>
            <a:off x="6570888" y="5960338"/>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9F7F315-2E5A-CDB0-5B2F-F30E57C4B0E1}"/>
              </a:ext>
            </a:extLst>
          </p:cNvPr>
          <p:cNvSpPr/>
          <p:nvPr/>
        </p:nvSpPr>
        <p:spPr>
          <a:xfrm>
            <a:off x="5334818" y="4970017"/>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C3521140-D0CB-180C-DDF4-8C8E22A2B68E}"/>
              </a:ext>
            </a:extLst>
          </p:cNvPr>
          <p:cNvSpPr/>
          <p:nvPr/>
        </p:nvSpPr>
        <p:spPr>
          <a:xfrm>
            <a:off x="6796050" y="4998574"/>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C907381-BCD0-975E-ECAB-6870FC0B06CB}"/>
              </a:ext>
            </a:extLst>
          </p:cNvPr>
          <p:cNvSpPr/>
          <p:nvPr/>
        </p:nvSpPr>
        <p:spPr>
          <a:xfrm>
            <a:off x="7918032" y="6138464"/>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D5C1CBA-3B65-D26D-21D9-5D129210FAB5}"/>
              </a:ext>
            </a:extLst>
          </p:cNvPr>
          <p:cNvSpPr/>
          <p:nvPr/>
        </p:nvSpPr>
        <p:spPr>
          <a:xfrm>
            <a:off x="6257639" y="4984190"/>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A76F652-BD38-5888-DCD4-CAAFF4017333}"/>
              </a:ext>
            </a:extLst>
          </p:cNvPr>
          <p:cNvSpPr/>
          <p:nvPr/>
        </p:nvSpPr>
        <p:spPr>
          <a:xfrm>
            <a:off x="5048415" y="6059160"/>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F625661-9256-F947-4A44-69D140F80BF5}"/>
              </a:ext>
            </a:extLst>
          </p:cNvPr>
          <p:cNvSpPr/>
          <p:nvPr/>
        </p:nvSpPr>
        <p:spPr>
          <a:xfrm>
            <a:off x="7625375" y="4925848"/>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A0C61D4-5965-0E4A-054E-0DCACCE27B5D}"/>
              </a:ext>
            </a:extLst>
          </p:cNvPr>
          <p:cNvSpPr/>
          <p:nvPr/>
        </p:nvSpPr>
        <p:spPr>
          <a:xfrm>
            <a:off x="6236447" y="5583623"/>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46BC5D2-BBBD-3591-021C-7BBAA588146A}"/>
              </a:ext>
            </a:extLst>
          </p:cNvPr>
          <p:cNvSpPr/>
          <p:nvPr/>
        </p:nvSpPr>
        <p:spPr>
          <a:xfrm>
            <a:off x="7282494" y="5797834"/>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4E43F9C6-8C4B-7E5B-FE6E-95E330F0D145}"/>
              </a:ext>
            </a:extLst>
          </p:cNvPr>
          <p:cNvSpPr/>
          <p:nvPr/>
        </p:nvSpPr>
        <p:spPr>
          <a:xfrm rot="18992811">
            <a:off x="10949123" y="3209995"/>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ardrop 48">
            <a:extLst>
              <a:ext uri="{FF2B5EF4-FFF2-40B4-BE49-F238E27FC236}">
                <a16:creationId xmlns:a16="http://schemas.microsoft.com/office/drawing/2014/main" id="{82541B09-FDA0-92D2-FBE6-6E158B8DB4F5}"/>
              </a:ext>
            </a:extLst>
          </p:cNvPr>
          <p:cNvSpPr/>
          <p:nvPr/>
        </p:nvSpPr>
        <p:spPr>
          <a:xfrm rot="19213964">
            <a:off x="7877255" y="5263461"/>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ardrop 49">
            <a:extLst>
              <a:ext uri="{FF2B5EF4-FFF2-40B4-BE49-F238E27FC236}">
                <a16:creationId xmlns:a16="http://schemas.microsoft.com/office/drawing/2014/main" id="{8F5F6198-F4C2-25D1-2650-CC407AE1089F}"/>
              </a:ext>
            </a:extLst>
          </p:cNvPr>
          <p:cNvSpPr/>
          <p:nvPr/>
        </p:nvSpPr>
        <p:spPr>
          <a:xfrm rot="18886648">
            <a:off x="5885060" y="6013842"/>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a:extLst>
              <a:ext uri="{FF2B5EF4-FFF2-40B4-BE49-F238E27FC236}">
                <a16:creationId xmlns:a16="http://schemas.microsoft.com/office/drawing/2014/main" id="{15EB636F-19DC-DABC-5A09-5C1751571840}"/>
              </a:ext>
            </a:extLst>
          </p:cNvPr>
          <p:cNvSpPr/>
          <p:nvPr/>
        </p:nvSpPr>
        <p:spPr>
          <a:xfrm rot="18763212">
            <a:off x="5038174" y="5508929"/>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1A8B7EB-6494-E178-9A84-0F91E03C7A51}"/>
              </a:ext>
            </a:extLst>
          </p:cNvPr>
          <p:cNvSpPr txBox="1"/>
          <p:nvPr/>
        </p:nvSpPr>
        <p:spPr>
          <a:xfrm>
            <a:off x="807939" y="4759931"/>
            <a:ext cx="1528013"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Sample</a:t>
            </a:r>
            <a:endPar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B5F85DCB-D0BA-323C-BA0E-C7B1429E58C5}"/>
              </a:ext>
            </a:extLst>
          </p:cNvPr>
          <p:cNvCxnSpPr/>
          <p:nvPr/>
        </p:nvCxnSpPr>
        <p:spPr>
          <a:xfrm>
            <a:off x="1417834" y="4571999"/>
            <a:ext cx="0" cy="308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Slide Number Placeholder 4">
            <a:extLst>
              <a:ext uri="{FF2B5EF4-FFF2-40B4-BE49-F238E27FC236}">
                <a16:creationId xmlns:a16="http://schemas.microsoft.com/office/drawing/2014/main" id="{B786A509-5CA6-3FBF-21B6-E51535CBCA8E}"/>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7</a:t>
            </a:fld>
            <a:endParaRPr lang="en-US" sz="1400" dirty="0">
              <a:solidFill>
                <a:srgbClr val="0C234B"/>
              </a:solidFill>
            </a:endParaRPr>
          </a:p>
        </p:txBody>
      </p:sp>
      <p:pic>
        <p:nvPicPr>
          <p:cNvPr id="48" name="Picture 2">
            <a:extLst>
              <a:ext uri="{FF2B5EF4-FFF2-40B4-BE49-F238E27FC236}">
                <a16:creationId xmlns:a16="http://schemas.microsoft.com/office/drawing/2014/main" id="{C083C1DA-1208-0749-41F6-165507EB0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647" y="5428994"/>
            <a:ext cx="1199697" cy="160159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7300562-0A88-3337-4893-DC4DB87A1B5F}"/>
              </a:ext>
            </a:extLst>
          </p:cNvPr>
          <p:cNvSpPr txBox="1"/>
          <p:nvPr/>
        </p:nvSpPr>
        <p:spPr>
          <a:xfrm>
            <a:off x="5886030" y="1724720"/>
            <a:ext cx="2195934" cy="461665"/>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Purified stream</a:t>
            </a:r>
          </a:p>
        </p:txBody>
      </p:sp>
      <p:sp>
        <p:nvSpPr>
          <p:cNvPr id="53" name="TextBox 52">
            <a:extLst>
              <a:ext uri="{FF2B5EF4-FFF2-40B4-BE49-F238E27FC236}">
                <a16:creationId xmlns:a16="http://schemas.microsoft.com/office/drawing/2014/main" id="{6191A7C7-B843-3A6C-6BB5-D59D571D294D}"/>
              </a:ext>
            </a:extLst>
          </p:cNvPr>
          <p:cNvSpPr txBox="1"/>
          <p:nvPr/>
        </p:nvSpPr>
        <p:spPr>
          <a:xfrm>
            <a:off x="5886031" y="2526465"/>
            <a:ext cx="1903671" cy="830997"/>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Concentrated stream</a:t>
            </a:r>
          </a:p>
        </p:txBody>
      </p:sp>
    </p:spTree>
    <p:extLst>
      <p:ext uri="{BB962C8B-B14F-4D97-AF65-F5344CB8AC3E}">
        <p14:creationId xmlns:p14="http://schemas.microsoft.com/office/powerpoint/2010/main" val="230340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Solar Nanofiltration System</a:t>
            </a:r>
          </a:p>
        </p:txBody>
      </p:sp>
      <p:sp>
        <p:nvSpPr>
          <p:cNvPr id="3" name="Content Placeholder 2"/>
          <p:cNvSpPr>
            <a:spLocks noGrp="1"/>
          </p:cNvSpPr>
          <p:nvPr>
            <p:ph idx="1"/>
          </p:nvPr>
        </p:nvSpPr>
        <p:spPr>
          <a:xfrm>
            <a:off x="187251" y="1866919"/>
            <a:ext cx="11576956" cy="4083613"/>
          </a:xfrm>
        </p:spPr>
        <p:txBody>
          <a:bodyPr>
            <a:noAutofit/>
          </a:bodyPr>
          <a:lstStyle/>
          <a:p>
            <a:pPr marL="0" indent="0">
              <a:buNone/>
            </a:pPr>
            <a:r>
              <a:rPr lang="en-US" sz="3000" dirty="0">
                <a:latin typeface="Calibri" panose="020F0502020204030204" pitchFamily="34" charset="0"/>
                <a:cs typeface="Calibri" panose="020F0502020204030204" pitchFamily="34" charset="0"/>
              </a:rPr>
              <a:t> </a:t>
            </a:r>
          </a:p>
        </p:txBody>
      </p:sp>
      <p:grpSp>
        <p:nvGrpSpPr>
          <p:cNvPr id="10" name="Group 9">
            <a:extLst>
              <a:ext uri="{FF2B5EF4-FFF2-40B4-BE49-F238E27FC236}">
                <a16:creationId xmlns:a16="http://schemas.microsoft.com/office/drawing/2014/main" id="{F8328989-141F-C6E1-7204-3C2939E9CB47}"/>
              </a:ext>
            </a:extLst>
          </p:cNvPr>
          <p:cNvGrpSpPr/>
          <p:nvPr/>
        </p:nvGrpSpPr>
        <p:grpSpPr>
          <a:xfrm>
            <a:off x="476787" y="1305448"/>
            <a:ext cx="7273842" cy="3266551"/>
            <a:chOff x="439170" y="1272505"/>
            <a:chExt cx="6461962" cy="2902679"/>
          </a:xfrm>
        </p:grpSpPr>
        <p:sp>
          <p:nvSpPr>
            <p:cNvPr id="4" name="Rectangle 3">
              <a:extLst>
                <a:ext uri="{FF2B5EF4-FFF2-40B4-BE49-F238E27FC236}">
                  <a16:creationId xmlns:a16="http://schemas.microsoft.com/office/drawing/2014/main" id="{35640B2C-DD04-96D2-D0F4-B3B9D82D38C6}"/>
                </a:ext>
              </a:extLst>
            </p:cNvPr>
            <p:cNvSpPr/>
            <p:nvPr/>
          </p:nvSpPr>
          <p:spPr>
            <a:xfrm>
              <a:off x="577970" y="1725283"/>
              <a:ext cx="1285336" cy="1293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B71A3C-96A6-A87B-2CA2-E5DEC1725360}"/>
                </a:ext>
              </a:extLst>
            </p:cNvPr>
            <p:cNvSpPr/>
            <p:nvPr/>
          </p:nvSpPr>
          <p:spPr>
            <a:xfrm>
              <a:off x="2865425" y="1812745"/>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716A3B-7F15-9AEE-AC98-10AB17546399}"/>
                </a:ext>
              </a:extLst>
            </p:cNvPr>
            <p:cNvSpPr/>
            <p:nvPr/>
          </p:nvSpPr>
          <p:spPr>
            <a:xfrm>
              <a:off x="3543551" y="1794294"/>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694543-1C8D-6D33-FF04-064D1E44EAB3}"/>
                </a:ext>
              </a:extLst>
            </p:cNvPr>
            <p:cNvSpPr/>
            <p:nvPr/>
          </p:nvSpPr>
          <p:spPr>
            <a:xfrm>
              <a:off x="4899804" y="1578634"/>
              <a:ext cx="379562" cy="185036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273FE29-34C7-2F9E-F955-E12EB7F5D434}"/>
                </a:ext>
              </a:extLst>
            </p:cNvPr>
            <p:cNvCxnSpPr>
              <a:cxnSpLocks/>
            </p:cNvCxnSpPr>
            <p:nvPr/>
          </p:nvCxnSpPr>
          <p:spPr>
            <a:xfrm>
              <a:off x="1863306" y="2389517"/>
              <a:ext cx="100211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A55BB0E-D3A7-1CA7-863F-33488ABD041F}"/>
                </a:ext>
              </a:extLst>
            </p:cNvPr>
            <p:cNvCxnSpPr>
              <a:cxnSpLocks/>
            </p:cNvCxnSpPr>
            <p:nvPr/>
          </p:nvCxnSpPr>
          <p:spPr>
            <a:xfrm flipV="1">
              <a:off x="3244987" y="2403894"/>
              <a:ext cx="298564" cy="28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2139F3F-4338-AC14-E100-3A9B425D2661}"/>
                </a:ext>
              </a:extLst>
            </p:cNvPr>
            <p:cNvCxnSpPr>
              <a:cxnSpLocks/>
            </p:cNvCxnSpPr>
            <p:nvPr/>
          </p:nvCxnSpPr>
          <p:spPr>
            <a:xfrm>
              <a:off x="3923113" y="2375140"/>
              <a:ext cx="97669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98C05BD-4C89-47F0-B249-0487E52952B6}"/>
                </a:ext>
              </a:extLst>
            </p:cNvPr>
            <p:cNvCxnSpPr>
              <a:cxnSpLocks/>
            </p:cNvCxnSpPr>
            <p:nvPr/>
          </p:nvCxnSpPr>
          <p:spPr>
            <a:xfrm>
              <a:off x="5279366" y="1978324"/>
              <a:ext cx="162176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A98FF6-8DD9-71B6-DA7E-1C9FF803035A}"/>
                </a:ext>
              </a:extLst>
            </p:cNvPr>
            <p:cNvCxnSpPr/>
            <p:nvPr/>
          </p:nvCxnSpPr>
          <p:spPr>
            <a:xfrm>
              <a:off x="5275053" y="3019244"/>
              <a:ext cx="92302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7EBAA4-8CED-B405-D126-4A83D3A1FD24}"/>
                </a:ext>
              </a:extLst>
            </p:cNvPr>
            <p:cNvCxnSpPr>
              <a:cxnSpLocks/>
            </p:cNvCxnSpPr>
            <p:nvPr/>
          </p:nvCxnSpPr>
          <p:spPr>
            <a:xfrm>
              <a:off x="6901132" y="1949569"/>
              <a:ext cx="0" cy="2225615"/>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5AD158B-B88A-A816-EA33-ACA209F21962}"/>
                </a:ext>
              </a:extLst>
            </p:cNvPr>
            <p:cNvCxnSpPr>
              <a:cxnSpLocks/>
            </p:cNvCxnSpPr>
            <p:nvPr/>
          </p:nvCxnSpPr>
          <p:spPr>
            <a:xfrm>
              <a:off x="6189638" y="3009181"/>
              <a:ext cx="8441" cy="88995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58C11A2-D999-C09D-E7FA-88B279789646}"/>
                </a:ext>
              </a:extLst>
            </p:cNvPr>
            <p:cNvCxnSpPr>
              <a:cxnSpLocks/>
            </p:cNvCxnSpPr>
            <p:nvPr/>
          </p:nvCxnSpPr>
          <p:spPr>
            <a:xfrm>
              <a:off x="879894" y="4175184"/>
              <a:ext cx="60212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4613524-541C-0FF3-58A5-EF81EFB18701}"/>
                </a:ext>
              </a:extLst>
            </p:cNvPr>
            <p:cNvCxnSpPr>
              <a:cxnSpLocks/>
            </p:cNvCxnSpPr>
            <p:nvPr/>
          </p:nvCxnSpPr>
          <p:spPr>
            <a:xfrm>
              <a:off x="1483743" y="3899139"/>
              <a:ext cx="471433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1810D53-E7DE-D9DB-1FBE-650F610615E5}"/>
                </a:ext>
              </a:extLst>
            </p:cNvPr>
            <p:cNvCxnSpPr>
              <a:cxnSpLocks/>
            </p:cNvCxnSpPr>
            <p:nvPr/>
          </p:nvCxnSpPr>
          <p:spPr>
            <a:xfrm flipH="1" flipV="1">
              <a:off x="877019" y="3037696"/>
              <a:ext cx="2875" cy="113748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93A09DB-A052-BED5-14DF-1A266E8703D9}"/>
                </a:ext>
              </a:extLst>
            </p:cNvPr>
            <p:cNvCxnSpPr>
              <a:cxnSpLocks/>
            </p:cNvCxnSpPr>
            <p:nvPr/>
          </p:nvCxnSpPr>
          <p:spPr>
            <a:xfrm flipV="1">
              <a:off x="1483743" y="3019244"/>
              <a:ext cx="0" cy="88948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87A3473-D20A-D9BE-60F5-184F46C92A0F}"/>
                </a:ext>
              </a:extLst>
            </p:cNvPr>
            <p:cNvSpPr txBox="1"/>
            <p:nvPr/>
          </p:nvSpPr>
          <p:spPr>
            <a:xfrm>
              <a:off x="439170" y="1272505"/>
              <a:ext cx="1765678" cy="519635"/>
            </a:xfrm>
            <a:prstGeom prst="rect">
              <a:avLst/>
            </a:prstGeom>
            <a:noFill/>
          </p:spPr>
          <p:txBody>
            <a:bodyPr wrap="square" rtlCol="0">
              <a:spAutoFit/>
            </a:bodyPr>
            <a:lstStyle/>
            <a:p>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Feed tank</a:t>
              </a:r>
            </a:p>
          </p:txBody>
        </p:sp>
        <p:sp>
          <p:nvSpPr>
            <p:cNvPr id="44" name="TextBox 43">
              <a:extLst>
                <a:ext uri="{FF2B5EF4-FFF2-40B4-BE49-F238E27FC236}">
                  <a16:creationId xmlns:a16="http://schemas.microsoft.com/office/drawing/2014/main" id="{36D644DC-32BE-DCEA-46CC-29D9766267E7}"/>
                </a:ext>
              </a:extLst>
            </p:cNvPr>
            <p:cNvSpPr txBox="1"/>
            <p:nvPr/>
          </p:nvSpPr>
          <p:spPr>
            <a:xfrm>
              <a:off x="2422712" y="1306300"/>
              <a:ext cx="2207860" cy="519635"/>
            </a:xfrm>
            <a:prstGeom prst="rect">
              <a:avLst/>
            </a:prstGeom>
            <a:noFill/>
          </p:spPr>
          <p:txBody>
            <a:bodyPr wrap="square" rtlCol="0">
              <a:spAutoFit/>
            </a:bodyPr>
            <a:lstStyle/>
            <a:p>
              <a:r>
                <a:rPr lang="en-US" sz="3200" b="1" dirty="0">
                  <a:solidFill>
                    <a:srgbClr val="0C234B"/>
                  </a:solidFill>
                  <a:latin typeface="Calibri" panose="020F0502020204030204" pitchFamily="34" charset="0"/>
                  <a:ea typeface="Calibri" panose="020F0502020204030204" pitchFamily="34" charset="0"/>
                  <a:cs typeface="Calibri" panose="020F0502020204030204" pitchFamily="34" charset="0"/>
                </a:rPr>
                <a:t>10 </a:t>
              </a:r>
              <a:r>
                <a:rPr lang="el-GR" sz="3200" b="1"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b="1" dirty="0">
                  <a:solidFill>
                    <a:srgbClr val="0C234B"/>
                  </a:solidFill>
                  <a:latin typeface="Calibri" panose="020F0502020204030204" pitchFamily="34" charset="0"/>
                  <a:ea typeface="Calibri" panose="020F0502020204030204" pitchFamily="34" charset="0"/>
                  <a:cs typeface="Calibri" panose="020F0502020204030204" pitchFamily="34" charset="0"/>
                </a:rPr>
                <a:t>m  5 </a:t>
              </a:r>
              <a:r>
                <a:rPr lang="el-GR" sz="3200" b="1"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b="1" dirty="0">
                  <a:solidFill>
                    <a:srgbClr val="0C234B"/>
                  </a:solidFill>
                  <a:latin typeface="Calibri" panose="020F0502020204030204" pitchFamily="34" charset="0"/>
                  <a:ea typeface="Calibri" panose="020F0502020204030204" pitchFamily="34" charset="0"/>
                  <a:cs typeface="Calibri" panose="020F0502020204030204" pitchFamily="34" charset="0"/>
                </a:rPr>
                <a:t>m </a:t>
              </a:r>
            </a:p>
          </p:txBody>
        </p:sp>
      </p:grpSp>
      <p:sp>
        <p:nvSpPr>
          <p:cNvPr id="45" name="TextBox 44">
            <a:extLst>
              <a:ext uri="{FF2B5EF4-FFF2-40B4-BE49-F238E27FC236}">
                <a16:creationId xmlns:a16="http://schemas.microsoft.com/office/drawing/2014/main" id="{B53CF1E0-FDAE-62C4-632B-C9B1CB034EFE}"/>
              </a:ext>
            </a:extLst>
          </p:cNvPr>
          <p:cNvSpPr txBox="1"/>
          <p:nvPr/>
        </p:nvSpPr>
        <p:spPr>
          <a:xfrm>
            <a:off x="5048415" y="1217322"/>
            <a:ext cx="3923150"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Nanofiltration membrane</a:t>
            </a:r>
          </a:p>
        </p:txBody>
      </p:sp>
      <p:sp>
        <p:nvSpPr>
          <p:cNvPr id="14" name="Rectangle 13">
            <a:extLst>
              <a:ext uri="{FF2B5EF4-FFF2-40B4-BE49-F238E27FC236}">
                <a16:creationId xmlns:a16="http://schemas.microsoft.com/office/drawing/2014/main" id="{7F6E06D2-AD38-4939-BAC8-71A863B67A2D}"/>
              </a:ext>
            </a:extLst>
          </p:cNvPr>
          <p:cNvSpPr/>
          <p:nvPr/>
        </p:nvSpPr>
        <p:spPr>
          <a:xfrm>
            <a:off x="9178589" y="1649953"/>
            <a:ext cx="2576663" cy="2895600"/>
          </a:xfrm>
          <a:prstGeom prst="rect">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7F923FE8-8688-97E3-5FAD-F1AB92CE6902}"/>
              </a:ext>
            </a:extLst>
          </p:cNvPr>
          <p:cNvSpPr/>
          <p:nvPr/>
        </p:nvSpPr>
        <p:spPr>
          <a:xfrm>
            <a:off x="9481456" y="1814985"/>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7ED1DFB-D223-7200-FBD9-F25F49DEDB8D}"/>
              </a:ext>
            </a:extLst>
          </p:cNvPr>
          <p:cNvSpPr txBox="1"/>
          <p:nvPr/>
        </p:nvSpPr>
        <p:spPr>
          <a:xfrm>
            <a:off x="9291074" y="2303698"/>
            <a:ext cx="1129307"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Large particles</a:t>
            </a:r>
          </a:p>
        </p:txBody>
      </p:sp>
      <p:sp>
        <p:nvSpPr>
          <p:cNvPr id="17" name="Oval 16">
            <a:extLst>
              <a:ext uri="{FF2B5EF4-FFF2-40B4-BE49-F238E27FC236}">
                <a16:creationId xmlns:a16="http://schemas.microsoft.com/office/drawing/2014/main" id="{A75CAA7B-D3A0-D7CB-D6EE-34A38260F30F}"/>
              </a:ext>
            </a:extLst>
          </p:cNvPr>
          <p:cNvSpPr/>
          <p:nvPr/>
        </p:nvSpPr>
        <p:spPr>
          <a:xfrm>
            <a:off x="10951029" y="1892647"/>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4AC8DB7-0A75-7987-F373-DE3F9F00A716}"/>
              </a:ext>
            </a:extLst>
          </p:cNvPr>
          <p:cNvSpPr txBox="1"/>
          <p:nvPr/>
        </p:nvSpPr>
        <p:spPr>
          <a:xfrm>
            <a:off x="10602554" y="2300842"/>
            <a:ext cx="1101649"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Divalent ions</a:t>
            </a:r>
          </a:p>
        </p:txBody>
      </p:sp>
      <p:sp>
        <p:nvSpPr>
          <p:cNvPr id="25" name="Oval 24">
            <a:extLst>
              <a:ext uri="{FF2B5EF4-FFF2-40B4-BE49-F238E27FC236}">
                <a16:creationId xmlns:a16="http://schemas.microsoft.com/office/drawing/2014/main" id="{D532CABD-732C-7896-1577-0063F7994511}"/>
              </a:ext>
            </a:extLst>
          </p:cNvPr>
          <p:cNvSpPr/>
          <p:nvPr/>
        </p:nvSpPr>
        <p:spPr>
          <a:xfrm>
            <a:off x="9787300" y="3209995"/>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39E8AD-F87C-60FE-5C01-9FB5234F3148}"/>
              </a:ext>
            </a:extLst>
          </p:cNvPr>
          <p:cNvSpPr txBox="1"/>
          <p:nvPr/>
        </p:nvSpPr>
        <p:spPr>
          <a:xfrm>
            <a:off x="9196783" y="3603323"/>
            <a:ext cx="1469573"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Monovalent ions</a:t>
            </a:r>
          </a:p>
        </p:txBody>
      </p:sp>
      <p:sp>
        <p:nvSpPr>
          <p:cNvPr id="27" name="Teardrop 26">
            <a:extLst>
              <a:ext uri="{FF2B5EF4-FFF2-40B4-BE49-F238E27FC236}">
                <a16:creationId xmlns:a16="http://schemas.microsoft.com/office/drawing/2014/main" id="{D45B755A-7CF6-877B-409D-8BE8EDDEDA0E}"/>
              </a:ext>
            </a:extLst>
          </p:cNvPr>
          <p:cNvSpPr/>
          <p:nvPr/>
        </p:nvSpPr>
        <p:spPr>
          <a:xfrm rot="18980881">
            <a:off x="10949123" y="3209995"/>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FB5CFE3-3851-78A4-A5FF-EE9451E73CAE}"/>
              </a:ext>
            </a:extLst>
          </p:cNvPr>
          <p:cNvSpPr txBox="1"/>
          <p:nvPr/>
        </p:nvSpPr>
        <p:spPr>
          <a:xfrm>
            <a:off x="10749361" y="3760589"/>
            <a:ext cx="954842"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Water</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482E25C-1D4A-5DED-ECF3-071D3ACEAA65}"/>
              </a:ext>
            </a:extLst>
          </p:cNvPr>
          <p:cNvSpPr txBox="1"/>
          <p:nvPr/>
        </p:nvSpPr>
        <p:spPr>
          <a:xfrm>
            <a:off x="1652600" y="5464629"/>
            <a:ext cx="3703171" cy="1200329"/>
          </a:xfrm>
          <a:prstGeom prst="rect">
            <a:avLst/>
          </a:prstGeom>
          <a:noFill/>
        </p:spPr>
        <p:txBody>
          <a:bodyPr wrap="square" rtlCol="0">
            <a:spAutoFit/>
          </a:bodyPr>
          <a:lstStyle/>
          <a:p>
            <a:pPr algn="ctr"/>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10 </a:t>
            </a:r>
            <a:r>
              <a:rPr lang="el-GR" sz="36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m and 5 </a:t>
            </a:r>
            <a:r>
              <a:rPr lang="el-GR" sz="36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m </a:t>
            </a:r>
          </a:p>
          <a:p>
            <a:pPr algn="ctr"/>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filters</a:t>
            </a:r>
          </a:p>
        </p:txBody>
      </p:sp>
      <p:cxnSp>
        <p:nvCxnSpPr>
          <p:cNvPr id="31" name="Straight Connector 30">
            <a:extLst>
              <a:ext uri="{FF2B5EF4-FFF2-40B4-BE49-F238E27FC236}">
                <a16:creationId xmlns:a16="http://schemas.microsoft.com/office/drawing/2014/main" id="{5365A4EF-923D-5F11-589B-3C8AF9A21AAE}"/>
              </a:ext>
            </a:extLst>
          </p:cNvPr>
          <p:cNvCxnSpPr>
            <a:cxnSpLocks/>
          </p:cNvCxnSpPr>
          <p:nvPr/>
        </p:nvCxnSpPr>
        <p:spPr>
          <a:xfrm>
            <a:off x="8072280" y="4675388"/>
            <a:ext cx="0" cy="2028549"/>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F98B689-5B8E-6C85-EB62-E088D46AC87E}"/>
              </a:ext>
            </a:extLst>
          </p:cNvPr>
          <p:cNvSpPr/>
          <p:nvPr/>
        </p:nvSpPr>
        <p:spPr>
          <a:xfrm>
            <a:off x="5711479" y="4675388"/>
            <a:ext cx="4721602" cy="203962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79216E77-2F9D-962F-CA4F-BA83BE0BA328}"/>
              </a:ext>
            </a:extLst>
          </p:cNvPr>
          <p:cNvSpPr/>
          <p:nvPr/>
        </p:nvSpPr>
        <p:spPr>
          <a:xfrm>
            <a:off x="6770812" y="5681070"/>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14BDD09F-D161-2670-2AB7-AA4F14F38EBE}"/>
              </a:ext>
            </a:extLst>
          </p:cNvPr>
          <p:cNvSpPr/>
          <p:nvPr/>
        </p:nvSpPr>
        <p:spPr>
          <a:xfrm>
            <a:off x="5920250" y="4827084"/>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E04F750-D343-C151-BC8D-9B4671CFB956}"/>
              </a:ext>
            </a:extLst>
          </p:cNvPr>
          <p:cNvCxnSpPr/>
          <p:nvPr/>
        </p:nvCxnSpPr>
        <p:spPr>
          <a:xfrm>
            <a:off x="7750629" y="5050283"/>
            <a:ext cx="802027" cy="0"/>
          </a:xfrm>
          <a:prstGeom prst="straightConnector1">
            <a:avLst/>
          </a:prstGeom>
          <a:ln w="76200">
            <a:solidFill>
              <a:srgbClr val="0C234B"/>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B56BDF8A-6C59-9856-1744-ED254288DDDC}"/>
              </a:ext>
            </a:extLst>
          </p:cNvPr>
          <p:cNvSpPr/>
          <p:nvPr/>
        </p:nvSpPr>
        <p:spPr>
          <a:xfrm>
            <a:off x="8566866" y="5933485"/>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B0B7683-4AF4-3C6F-2A97-A2AEFEB2121A}"/>
              </a:ext>
            </a:extLst>
          </p:cNvPr>
          <p:cNvSpPr/>
          <p:nvPr/>
        </p:nvSpPr>
        <p:spPr>
          <a:xfrm>
            <a:off x="9778344" y="4878798"/>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52CBB46-69F5-FB4A-9045-D655926BBD10}"/>
              </a:ext>
            </a:extLst>
          </p:cNvPr>
          <p:cNvSpPr/>
          <p:nvPr/>
        </p:nvSpPr>
        <p:spPr>
          <a:xfrm>
            <a:off x="8566866" y="4900602"/>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F935036-F57C-09FE-9940-8F0B264E3F88}"/>
              </a:ext>
            </a:extLst>
          </p:cNvPr>
          <p:cNvSpPr/>
          <p:nvPr/>
        </p:nvSpPr>
        <p:spPr>
          <a:xfrm>
            <a:off x="9298519" y="6110525"/>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ardrop 48">
            <a:extLst>
              <a:ext uri="{FF2B5EF4-FFF2-40B4-BE49-F238E27FC236}">
                <a16:creationId xmlns:a16="http://schemas.microsoft.com/office/drawing/2014/main" id="{D3BB6363-91ED-DC25-B997-9892146F9EB4}"/>
              </a:ext>
            </a:extLst>
          </p:cNvPr>
          <p:cNvSpPr/>
          <p:nvPr/>
        </p:nvSpPr>
        <p:spPr>
          <a:xfrm rot="18773758">
            <a:off x="9820845" y="6138464"/>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ardrop 49">
            <a:extLst>
              <a:ext uri="{FF2B5EF4-FFF2-40B4-BE49-F238E27FC236}">
                <a16:creationId xmlns:a16="http://schemas.microsoft.com/office/drawing/2014/main" id="{8C997DC1-75FC-CF75-76D4-5D97EF041976}"/>
              </a:ext>
            </a:extLst>
          </p:cNvPr>
          <p:cNvSpPr/>
          <p:nvPr/>
        </p:nvSpPr>
        <p:spPr>
          <a:xfrm rot="19024487">
            <a:off x="9002295" y="5212686"/>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0A7B892B-DFEB-E5A7-2A2F-DF46F4E32C5A}"/>
              </a:ext>
            </a:extLst>
          </p:cNvPr>
          <p:cNvSpPr/>
          <p:nvPr/>
        </p:nvSpPr>
        <p:spPr>
          <a:xfrm>
            <a:off x="9524113" y="5320357"/>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Curved Right 33">
            <a:extLst>
              <a:ext uri="{FF2B5EF4-FFF2-40B4-BE49-F238E27FC236}">
                <a16:creationId xmlns:a16="http://schemas.microsoft.com/office/drawing/2014/main" id="{86461A8C-7B55-3DAF-0001-949BB7A8D33F}"/>
              </a:ext>
            </a:extLst>
          </p:cNvPr>
          <p:cNvSpPr/>
          <p:nvPr/>
        </p:nvSpPr>
        <p:spPr>
          <a:xfrm rot="10800000">
            <a:off x="7508637" y="5443938"/>
            <a:ext cx="489284" cy="645885"/>
          </a:xfrm>
          <a:prstGeom prst="curvedRightArrow">
            <a:avLst/>
          </a:prstGeom>
          <a:solidFill>
            <a:srgbClr val="0C234B"/>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C234B"/>
              </a:solidFill>
            </a:endParaRPr>
          </a:p>
        </p:txBody>
      </p:sp>
      <p:sp>
        <p:nvSpPr>
          <p:cNvPr id="30" name="TextBox 29">
            <a:extLst>
              <a:ext uri="{FF2B5EF4-FFF2-40B4-BE49-F238E27FC236}">
                <a16:creationId xmlns:a16="http://schemas.microsoft.com/office/drawing/2014/main" id="{6FD61109-2A94-48A5-34C8-07DD9E4FC4D8}"/>
              </a:ext>
            </a:extLst>
          </p:cNvPr>
          <p:cNvSpPr txBox="1"/>
          <p:nvPr/>
        </p:nvSpPr>
        <p:spPr>
          <a:xfrm>
            <a:off x="807939" y="4759931"/>
            <a:ext cx="1528013"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Sample</a:t>
            </a:r>
          </a:p>
        </p:txBody>
      </p:sp>
      <p:cxnSp>
        <p:nvCxnSpPr>
          <p:cNvPr id="33" name="Straight Arrow Connector 32">
            <a:extLst>
              <a:ext uri="{FF2B5EF4-FFF2-40B4-BE49-F238E27FC236}">
                <a16:creationId xmlns:a16="http://schemas.microsoft.com/office/drawing/2014/main" id="{DD56AD52-10BC-C24E-E7FB-154903345992}"/>
              </a:ext>
            </a:extLst>
          </p:cNvPr>
          <p:cNvCxnSpPr/>
          <p:nvPr/>
        </p:nvCxnSpPr>
        <p:spPr>
          <a:xfrm>
            <a:off x="1417834" y="4571999"/>
            <a:ext cx="0" cy="308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Slide Number Placeholder 4">
            <a:extLst>
              <a:ext uri="{FF2B5EF4-FFF2-40B4-BE49-F238E27FC236}">
                <a16:creationId xmlns:a16="http://schemas.microsoft.com/office/drawing/2014/main" id="{ACE8DDE9-46D4-02BF-6E60-08281DCEA5F7}"/>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8</a:t>
            </a:fld>
            <a:endParaRPr lang="en-US" sz="1400" dirty="0">
              <a:solidFill>
                <a:srgbClr val="0C234B"/>
              </a:solidFill>
            </a:endParaRPr>
          </a:p>
        </p:txBody>
      </p:sp>
      <p:pic>
        <p:nvPicPr>
          <p:cNvPr id="46" name="Picture 2">
            <a:extLst>
              <a:ext uri="{FF2B5EF4-FFF2-40B4-BE49-F238E27FC236}">
                <a16:creationId xmlns:a16="http://schemas.microsoft.com/office/drawing/2014/main" id="{062AE5BE-F2A1-9ABE-69BB-FB869DD48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560EF7F4-BCFA-5E2B-123D-37ECDA48AFA5}"/>
              </a:ext>
            </a:extLst>
          </p:cNvPr>
          <p:cNvSpPr txBox="1"/>
          <p:nvPr/>
        </p:nvSpPr>
        <p:spPr>
          <a:xfrm>
            <a:off x="5886030" y="1724720"/>
            <a:ext cx="2195934" cy="461665"/>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Purified stream</a:t>
            </a:r>
          </a:p>
        </p:txBody>
      </p:sp>
      <p:sp>
        <p:nvSpPr>
          <p:cNvPr id="53" name="TextBox 52">
            <a:extLst>
              <a:ext uri="{FF2B5EF4-FFF2-40B4-BE49-F238E27FC236}">
                <a16:creationId xmlns:a16="http://schemas.microsoft.com/office/drawing/2014/main" id="{11BE3079-F1C3-781C-F8CB-69E5EB7F5F55}"/>
              </a:ext>
            </a:extLst>
          </p:cNvPr>
          <p:cNvSpPr txBox="1"/>
          <p:nvPr/>
        </p:nvSpPr>
        <p:spPr>
          <a:xfrm>
            <a:off x="5886031" y="2526465"/>
            <a:ext cx="1903671" cy="830997"/>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Concentrated stream</a:t>
            </a:r>
          </a:p>
        </p:txBody>
      </p:sp>
    </p:spTree>
    <p:extLst>
      <p:ext uri="{BB962C8B-B14F-4D97-AF65-F5344CB8AC3E}">
        <p14:creationId xmlns:p14="http://schemas.microsoft.com/office/powerpoint/2010/main" val="313488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Solar Nanofiltration System</a:t>
            </a:r>
          </a:p>
        </p:txBody>
      </p:sp>
      <p:sp>
        <p:nvSpPr>
          <p:cNvPr id="3" name="Content Placeholder 2"/>
          <p:cNvSpPr>
            <a:spLocks noGrp="1"/>
          </p:cNvSpPr>
          <p:nvPr>
            <p:ph idx="1"/>
          </p:nvPr>
        </p:nvSpPr>
        <p:spPr>
          <a:xfrm>
            <a:off x="187251" y="1866919"/>
            <a:ext cx="11576956" cy="4083613"/>
          </a:xfrm>
        </p:spPr>
        <p:txBody>
          <a:bodyPr>
            <a:noAutofit/>
          </a:bodyPr>
          <a:lstStyle/>
          <a:p>
            <a:pPr marL="0" indent="0">
              <a:buNone/>
            </a:pPr>
            <a:r>
              <a:rPr lang="en-US" sz="3000" dirty="0">
                <a:latin typeface="Calibri" panose="020F0502020204030204" pitchFamily="34" charset="0"/>
                <a:cs typeface="Calibri" panose="020F0502020204030204" pitchFamily="34" charset="0"/>
              </a:rPr>
              <a:t> </a:t>
            </a:r>
          </a:p>
        </p:txBody>
      </p:sp>
      <p:grpSp>
        <p:nvGrpSpPr>
          <p:cNvPr id="10" name="Group 9">
            <a:extLst>
              <a:ext uri="{FF2B5EF4-FFF2-40B4-BE49-F238E27FC236}">
                <a16:creationId xmlns:a16="http://schemas.microsoft.com/office/drawing/2014/main" id="{F8328989-141F-C6E1-7204-3C2939E9CB47}"/>
              </a:ext>
            </a:extLst>
          </p:cNvPr>
          <p:cNvGrpSpPr/>
          <p:nvPr/>
        </p:nvGrpSpPr>
        <p:grpSpPr>
          <a:xfrm>
            <a:off x="476787" y="1305448"/>
            <a:ext cx="7273842" cy="3266551"/>
            <a:chOff x="439170" y="1272505"/>
            <a:chExt cx="6461962" cy="2902679"/>
          </a:xfrm>
        </p:grpSpPr>
        <p:sp>
          <p:nvSpPr>
            <p:cNvPr id="4" name="Rectangle 3">
              <a:extLst>
                <a:ext uri="{FF2B5EF4-FFF2-40B4-BE49-F238E27FC236}">
                  <a16:creationId xmlns:a16="http://schemas.microsoft.com/office/drawing/2014/main" id="{35640B2C-DD04-96D2-D0F4-B3B9D82D38C6}"/>
                </a:ext>
              </a:extLst>
            </p:cNvPr>
            <p:cNvSpPr/>
            <p:nvPr/>
          </p:nvSpPr>
          <p:spPr>
            <a:xfrm>
              <a:off x="577970" y="1725283"/>
              <a:ext cx="1285336" cy="1293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B71A3C-96A6-A87B-2CA2-E5DEC1725360}"/>
                </a:ext>
              </a:extLst>
            </p:cNvPr>
            <p:cNvSpPr/>
            <p:nvPr/>
          </p:nvSpPr>
          <p:spPr>
            <a:xfrm>
              <a:off x="2865425" y="1812745"/>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716A3B-7F15-9AEE-AC98-10AB17546399}"/>
                </a:ext>
              </a:extLst>
            </p:cNvPr>
            <p:cNvSpPr/>
            <p:nvPr/>
          </p:nvSpPr>
          <p:spPr>
            <a:xfrm>
              <a:off x="3543551" y="1794294"/>
              <a:ext cx="379562" cy="122495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694543-1C8D-6D33-FF04-064D1E44EAB3}"/>
                </a:ext>
              </a:extLst>
            </p:cNvPr>
            <p:cNvSpPr/>
            <p:nvPr/>
          </p:nvSpPr>
          <p:spPr>
            <a:xfrm>
              <a:off x="4899804" y="1578634"/>
              <a:ext cx="379562" cy="185036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273FE29-34C7-2F9E-F955-E12EB7F5D434}"/>
                </a:ext>
              </a:extLst>
            </p:cNvPr>
            <p:cNvCxnSpPr>
              <a:cxnSpLocks/>
            </p:cNvCxnSpPr>
            <p:nvPr/>
          </p:nvCxnSpPr>
          <p:spPr>
            <a:xfrm>
              <a:off x="1863306" y="2389517"/>
              <a:ext cx="100211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A55BB0E-D3A7-1CA7-863F-33488ABD041F}"/>
                </a:ext>
              </a:extLst>
            </p:cNvPr>
            <p:cNvCxnSpPr>
              <a:cxnSpLocks/>
            </p:cNvCxnSpPr>
            <p:nvPr/>
          </p:nvCxnSpPr>
          <p:spPr>
            <a:xfrm flipV="1">
              <a:off x="3244987" y="2403894"/>
              <a:ext cx="298564" cy="28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2139F3F-4338-AC14-E100-3A9B425D2661}"/>
                </a:ext>
              </a:extLst>
            </p:cNvPr>
            <p:cNvCxnSpPr>
              <a:cxnSpLocks/>
            </p:cNvCxnSpPr>
            <p:nvPr/>
          </p:nvCxnSpPr>
          <p:spPr>
            <a:xfrm>
              <a:off x="3923113" y="2375140"/>
              <a:ext cx="97669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98C05BD-4C89-47F0-B249-0487E52952B6}"/>
                </a:ext>
              </a:extLst>
            </p:cNvPr>
            <p:cNvCxnSpPr>
              <a:cxnSpLocks/>
            </p:cNvCxnSpPr>
            <p:nvPr/>
          </p:nvCxnSpPr>
          <p:spPr>
            <a:xfrm>
              <a:off x="5279366" y="1978324"/>
              <a:ext cx="162176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A98FF6-8DD9-71B6-DA7E-1C9FF803035A}"/>
                </a:ext>
              </a:extLst>
            </p:cNvPr>
            <p:cNvCxnSpPr/>
            <p:nvPr/>
          </p:nvCxnSpPr>
          <p:spPr>
            <a:xfrm>
              <a:off x="5275053" y="3019244"/>
              <a:ext cx="92302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7EBAA4-8CED-B405-D126-4A83D3A1FD24}"/>
                </a:ext>
              </a:extLst>
            </p:cNvPr>
            <p:cNvCxnSpPr>
              <a:cxnSpLocks/>
            </p:cNvCxnSpPr>
            <p:nvPr/>
          </p:nvCxnSpPr>
          <p:spPr>
            <a:xfrm>
              <a:off x="6901132" y="1949569"/>
              <a:ext cx="0" cy="2225615"/>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5AD158B-B88A-A816-EA33-ACA209F21962}"/>
                </a:ext>
              </a:extLst>
            </p:cNvPr>
            <p:cNvCxnSpPr>
              <a:cxnSpLocks/>
            </p:cNvCxnSpPr>
            <p:nvPr/>
          </p:nvCxnSpPr>
          <p:spPr>
            <a:xfrm>
              <a:off x="6189638" y="3009181"/>
              <a:ext cx="8441" cy="88995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58C11A2-D999-C09D-E7FA-88B279789646}"/>
                </a:ext>
              </a:extLst>
            </p:cNvPr>
            <p:cNvCxnSpPr>
              <a:cxnSpLocks/>
            </p:cNvCxnSpPr>
            <p:nvPr/>
          </p:nvCxnSpPr>
          <p:spPr>
            <a:xfrm>
              <a:off x="879894" y="4175184"/>
              <a:ext cx="602123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4613524-541C-0FF3-58A5-EF81EFB18701}"/>
                </a:ext>
              </a:extLst>
            </p:cNvPr>
            <p:cNvCxnSpPr>
              <a:cxnSpLocks/>
            </p:cNvCxnSpPr>
            <p:nvPr/>
          </p:nvCxnSpPr>
          <p:spPr>
            <a:xfrm>
              <a:off x="1483743" y="3899139"/>
              <a:ext cx="471433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1810D53-E7DE-D9DB-1FBE-650F610615E5}"/>
                </a:ext>
              </a:extLst>
            </p:cNvPr>
            <p:cNvCxnSpPr>
              <a:cxnSpLocks/>
            </p:cNvCxnSpPr>
            <p:nvPr/>
          </p:nvCxnSpPr>
          <p:spPr>
            <a:xfrm flipH="1" flipV="1">
              <a:off x="877019" y="3037696"/>
              <a:ext cx="2875" cy="113748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93A09DB-A052-BED5-14DF-1A266E8703D9}"/>
                </a:ext>
              </a:extLst>
            </p:cNvPr>
            <p:cNvCxnSpPr>
              <a:cxnSpLocks/>
            </p:cNvCxnSpPr>
            <p:nvPr/>
          </p:nvCxnSpPr>
          <p:spPr>
            <a:xfrm flipV="1">
              <a:off x="1483743" y="3019244"/>
              <a:ext cx="0" cy="88948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87A3473-D20A-D9BE-60F5-184F46C92A0F}"/>
                </a:ext>
              </a:extLst>
            </p:cNvPr>
            <p:cNvSpPr txBox="1"/>
            <p:nvPr/>
          </p:nvSpPr>
          <p:spPr>
            <a:xfrm>
              <a:off x="439170" y="1272505"/>
              <a:ext cx="1765678" cy="519635"/>
            </a:xfrm>
            <a:prstGeom prst="rect">
              <a:avLst/>
            </a:prstGeom>
            <a:noFill/>
          </p:spPr>
          <p:txBody>
            <a:bodyPr wrap="square" rtlCol="0">
              <a:spAutoFit/>
            </a:bodyPr>
            <a:lstStyle/>
            <a:p>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Feed tank</a:t>
              </a:r>
            </a:p>
          </p:txBody>
        </p:sp>
        <p:sp>
          <p:nvSpPr>
            <p:cNvPr id="44" name="TextBox 43">
              <a:extLst>
                <a:ext uri="{FF2B5EF4-FFF2-40B4-BE49-F238E27FC236}">
                  <a16:creationId xmlns:a16="http://schemas.microsoft.com/office/drawing/2014/main" id="{36D644DC-32BE-DCEA-46CC-29D9766267E7}"/>
                </a:ext>
              </a:extLst>
            </p:cNvPr>
            <p:cNvSpPr txBox="1"/>
            <p:nvPr/>
          </p:nvSpPr>
          <p:spPr>
            <a:xfrm>
              <a:off x="2422712" y="1306300"/>
              <a:ext cx="2207860" cy="519635"/>
            </a:xfrm>
            <a:prstGeom prst="rect">
              <a:avLst/>
            </a:prstGeom>
            <a:noFill/>
          </p:spPr>
          <p:txBody>
            <a:bodyPr wrap="square" rtlCol="0">
              <a:spAutoFit/>
            </a:bodyPr>
            <a:lstStyle/>
            <a:p>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10 </a:t>
              </a:r>
              <a:r>
                <a:rPr lang="el-GR" sz="32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m  5 </a:t>
              </a:r>
              <a:r>
                <a:rPr lang="el-GR" sz="3200" dirty="0">
                  <a:solidFill>
                    <a:srgbClr val="0C234B"/>
                  </a:solidFill>
                  <a:latin typeface="Calibri" panose="020F0502020204030204" pitchFamily="34" charset="0"/>
                  <a:ea typeface="Calibri" panose="020F0502020204030204" pitchFamily="34" charset="0"/>
                  <a:cs typeface="Calibri" panose="020F0502020204030204" pitchFamily="34" charset="0"/>
                </a:rPr>
                <a:t>μ</a:t>
              </a:r>
              <a:r>
                <a:rPr lang="en-US" sz="3200" dirty="0">
                  <a:solidFill>
                    <a:srgbClr val="0C234B"/>
                  </a:solidFill>
                  <a:latin typeface="Calibri" panose="020F0502020204030204" pitchFamily="34" charset="0"/>
                  <a:ea typeface="Calibri" panose="020F0502020204030204" pitchFamily="34" charset="0"/>
                  <a:cs typeface="Calibri" panose="020F0502020204030204" pitchFamily="34" charset="0"/>
                </a:rPr>
                <a:t>m </a:t>
              </a:r>
            </a:p>
          </p:txBody>
        </p:sp>
      </p:grpSp>
      <p:sp>
        <p:nvSpPr>
          <p:cNvPr id="45" name="TextBox 44">
            <a:extLst>
              <a:ext uri="{FF2B5EF4-FFF2-40B4-BE49-F238E27FC236}">
                <a16:creationId xmlns:a16="http://schemas.microsoft.com/office/drawing/2014/main" id="{B53CF1E0-FDAE-62C4-632B-C9B1CB034EFE}"/>
              </a:ext>
            </a:extLst>
          </p:cNvPr>
          <p:cNvSpPr txBox="1"/>
          <p:nvPr/>
        </p:nvSpPr>
        <p:spPr>
          <a:xfrm>
            <a:off x="5048414" y="1217322"/>
            <a:ext cx="4033517" cy="523220"/>
          </a:xfrm>
          <a:prstGeom prst="rect">
            <a:avLst/>
          </a:prstGeom>
          <a:noFill/>
        </p:spPr>
        <p:txBody>
          <a:bodyPr wrap="square" rtlCol="0">
            <a:spAutoFit/>
          </a:bodyPr>
          <a:lstStyle/>
          <a:p>
            <a:r>
              <a:rPr lang="en-US" sz="2800" b="1" dirty="0">
                <a:solidFill>
                  <a:srgbClr val="0C234B"/>
                </a:solidFill>
                <a:latin typeface="Calibri" panose="020F0502020204030204" pitchFamily="34" charset="0"/>
                <a:ea typeface="Calibri" panose="020F0502020204030204" pitchFamily="34" charset="0"/>
                <a:cs typeface="Calibri" panose="020F0502020204030204" pitchFamily="34" charset="0"/>
              </a:rPr>
              <a:t>Nanofiltration membrane</a:t>
            </a:r>
          </a:p>
        </p:txBody>
      </p:sp>
      <p:sp>
        <p:nvSpPr>
          <p:cNvPr id="14" name="Rectangle 13">
            <a:extLst>
              <a:ext uri="{FF2B5EF4-FFF2-40B4-BE49-F238E27FC236}">
                <a16:creationId xmlns:a16="http://schemas.microsoft.com/office/drawing/2014/main" id="{7F6E06D2-AD38-4939-BAC8-71A863B67A2D}"/>
              </a:ext>
            </a:extLst>
          </p:cNvPr>
          <p:cNvSpPr/>
          <p:nvPr/>
        </p:nvSpPr>
        <p:spPr>
          <a:xfrm>
            <a:off x="9178589" y="1649953"/>
            <a:ext cx="2576663" cy="2895600"/>
          </a:xfrm>
          <a:prstGeom prst="rect">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7F923FE8-8688-97E3-5FAD-F1AB92CE6902}"/>
              </a:ext>
            </a:extLst>
          </p:cNvPr>
          <p:cNvSpPr/>
          <p:nvPr/>
        </p:nvSpPr>
        <p:spPr>
          <a:xfrm>
            <a:off x="9481456" y="1814985"/>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7ED1DFB-D223-7200-FBD9-F25F49DEDB8D}"/>
              </a:ext>
            </a:extLst>
          </p:cNvPr>
          <p:cNvSpPr txBox="1"/>
          <p:nvPr/>
        </p:nvSpPr>
        <p:spPr>
          <a:xfrm>
            <a:off x="9265674" y="2303698"/>
            <a:ext cx="1192706"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Large particles</a:t>
            </a:r>
          </a:p>
        </p:txBody>
      </p:sp>
      <p:sp>
        <p:nvSpPr>
          <p:cNvPr id="17" name="Oval 16">
            <a:extLst>
              <a:ext uri="{FF2B5EF4-FFF2-40B4-BE49-F238E27FC236}">
                <a16:creationId xmlns:a16="http://schemas.microsoft.com/office/drawing/2014/main" id="{A75CAA7B-D3A0-D7CB-D6EE-34A38260F30F}"/>
              </a:ext>
            </a:extLst>
          </p:cNvPr>
          <p:cNvSpPr/>
          <p:nvPr/>
        </p:nvSpPr>
        <p:spPr>
          <a:xfrm>
            <a:off x="10951029" y="1892647"/>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4AC8DB7-0A75-7987-F373-DE3F9F00A716}"/>
              </a:ext>
            </a:extLst>
          </p:cNvPr>
          <p:cNvSpPr txBox="1"/>
          <p:nvPr/>
        </p:nvSpPr>
        <p:spPr>
          <a:xfrm>
            <a:off x="10602554" y="2300842"/>
            <a:ext cx="1101649"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Divalent ions</a:t>
            </a:r>
          </a:p>
        </p:txBody>
      </p:sp>
      <p:sp>
        <p:nvSpPr>
          <p:cNvPr id="25" name="Oval 24">
            <a:extLst>
              <a:ext uri="{FF2B5EF4-FFF2-40B4-BE49-F238E27FC236}">
                <a16:creationId xmlns:a16="http://schemas.microsoft.com/office/drawing/2014/main" id="{D532CABD-732C-7896-1577-0063F7994511}"/>
              </a:ext>
            </a:extLst>
          </p:cNvPr>
          <p:cNvSpPr/>
          <p:nvPr/>
        </p:nvSpPr>
        <p:spPr>
          <a:xfrm>
            <a:off x="9787300" y="3209995"/>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39E8AD-F87C-60FE-5C01-9FB5234F3148}"/>
              </a:ext>
            </a:extLst>
          </p:cNvPr>
          <p:cNvSpPr txBox="1"/>
          <p:nvPr/>
        </p:nvSpPr>
        <p:spPr>
          <a:xfrm>
            <a:off x="9196783" y="3603323"/>
            <a:ext cx="1469573" cy="707886"/>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Monovalent ions</a:t>
            </a:r>
          </a:p>
        </p:txBody>
      </p:sp>
      <p:sp>
        <p:nvSpPr>
          <p:cNvPr id="27" name="Teardrop 26">
            <a:extLst>
              <a:ext uri="{FF2B5EF4-FFF2-40B4-BE49-F238E27FC236}">
                <a16:creationId xmlns:a16="http://schemas.microsoft.com/office/drawing/2014/main" id="{D45B755A-7CF6-877B-409D-8BE8EDDEDA0E}"/>
              </a:ext>
            </a:extLst>
          </p:cNvPr>
          <p:cNvSpPr/>
          <p:nvPr/>
        </p:nvSpPr>
        <p:spPr>
          <a:xfrm rot="18875495">
            <a:off x="10949123" y="3209995"/>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FB5CFE3-3851-78A4-A5FF-EE9451E73CAE}"/>
              </a:ext>
            </a:extLst>
          </p:cNvPr>
          <p:cNvSpPr txBox="1"/>
          <p:nvPr/>
        </p:nvSpPr>
        <p:spPr>
          <a:xfrm>
            <a:off x="10749361" y="3760589"/>
            <a:ext cx="954842"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Water</a:t>
            </a:r>
          </a:p>
        </p:txBody>
      </p:sp>
      <p:sp>
        <p:nvSpPr>
          <p:cNvPr id="29" name="TextBox 28">
            <a:extLst>
              <a:ext uri="{FF2B5EF4-FFF2-40B4-BE49-F238E27FC236}">
                <a16:creationId xmlns:a16="http://schemas.microsoft.com/office/drawing/2014/main" id="{C482E25C-1D4A-5DED-ECF3-071D3ACEAA65}"/>
              </a:ext>
            </a:extLst>
          </p:cNvPr>
          <p:cNvSpPr txBox="1"/>
          <p:nvPr/>
        </p:nvSpPr>
        <p:spPr>
          <a:xfrm>
            <a:off x="1652600" y="5464629"/>
            <a:ext cx="3703171" cy="1200329"/>
          </a:xfrm>
          <a:prstGeom prst="rect">
            <a:avLst/>
          </a:prstGeom>
          <a:noFill/>
        </p:spPr>
        <p:txBody>
          <a:bodyPr wrap="square" rtlCol="0">
            <a:spAutoFit/>
          </a:bodyPr>
          <a:lstStyle/>
          <a:p>
            <a:pPr algn="ctr"/>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Nanofiltration</a:t>
            </a:r>
          </a:p>
          <a:p>
            <a:pPr algn="ctr"/>
            <a:r>
              <a:rPr lang="en-US" sz="3600" dirty="0">
                <a:solidFill>
                  <a:srgbClr val="0C234B"/>
                </a:solidFill>
                <a:latin typeface="Calibri" panose="020F0502020204030204" pitchFamily="34" charset="0"/>
                <a:ea typeface="Calibri" panose="020F0502020204030204" pitchFamily="34" charset="0"/>
                <a:cs typeface="Calibri" panose="020F0502020204030204" pitchFamily="34" charset="0"/>
              </a:rPr>
              <a:t>membrane</a:t>
            </a:r>
          </a:p>
        </p:txBody>
      </p:sp>
      <p:cxnSp>
        <p:nvCxnSpPr>
          <p:cNvPr id="31" name="Straight Connector 30">
            <a:extLst>
              <a:ext uri="{FF2B5EF4-FFF2-40B4-BE49-F238E27FC236}">
                <a16:creationId xmlns:a16="http://schemas.microsoft.com/office/drawing/2014/main" id="{5365A4EF-923D-5F11-589B-3C8AF9A21AAE}"/>
              </a:ext>
            </a:extLst>
          </p:cNvPr>
          <p:cNvCxnSpPr>
            <a:cxnSpLocks/>
          </p:cNvCxnSpPr>
          <p:nvPr/>
        </p:nvCxnSpPr>
        <p:spPr>
          <a:xfrm>
            <a:off x="8072280" y="4675388"/>
            <a:ext cx="0" cy="2028549"/>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F98B689-5B8E-6C85-EB62-E088D46AC87E}"/>
              </a:ext>
            </a:extLst>
          </p:cNvPr>
          <p:cNvSpPr/>
          <p:nvPr/>
        </p:nvSpPr>
        <p:spPr>
          <a:xfrm>
            <a:off x="5711479" y="4675388"/>
            <a:ext cx="4721602" cy="203962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E04F750-D343-C151-BC8D-9B4671CFB956}"/>
              </a:ext>
            </a:extLst>
          </p:cNvPr>
          <p:cNvCxnSpPr/>
          <p:nvPr/>
        </p:nvCxnSpPr>
        <p:spPr>
          <a:xfrm>
            <a:off x="7690480" y="5070008"/>
            <a:ext cx="802027" cy="0"/>
          </a:xfrm>
          <a:prstGeom prst="straightConnector1">
            <a:avLst/>
          </a:prstGeom>
          <a:ln w="76200">
            <a:solidFill>
              <a:srgbClr val="0C234B"/>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B0B7683-4AF4-3C6F-2A97-A2AEFEB2121A}"/>
              </a:ext>
            </a:extLst>
          </p:cNvPr>
          <p:cNvSpPr/>
          <p:nvPr/>
        </p:nvSpPr>
        <p:spPr>
          <a:xfrm>
            <a:off x="6994104" y="5990229"/>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52CBB46-69F5-FB4A-9045-D655926BBD10}"/>
              </a:ext>
            </a:extLst>
          </p:cNvPr>
          <p:cNvSpPr/>
          <p:nvPr/>
        </p:nvSpPr>
        <p:spPr>
          <a:xfrm>
            <a:off x="8539524" y="4899368"/>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F935036-F57C-09FE-9940-8F0B264E3F88}"/>
              </a:ext>
            </a:extLst>
          </p:cNvPr>
          <p:cNvSpPr/>
          <p:nvPr/>
        </p:nvSpPr>
        <p:spPr>
          <a:xfrm>
            <a:off x="9295305" y="5960844"/>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ardrop 48">
            <a:extLst>
              <a:ext uri="{FF2B5EF4-FFF2-40B4-BE49-F238E27FC236}">
                <a16:creationId xmlns:a16="http://schemas.microsoft.com/office/drawing/2014/main" id="{D3BB6363-91ED-DC25-B997-9892146F9EB4}"/>
              </a:ext>
            </a:extLst>
          </p:cNvPr>
          <p:cNvSpPr/>
          <p:nvPr/>
        </p:nvSpPr>
        <p:spPr>
          <a:xfrm rot="18896832">
            <a:off x="9820845" y="6138464"/>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ardrop 49">
            <a:extLst>
              <a:ext uri="{FF2B5EF4-FFF2-40B4-BE49-F238E27FC236}">
                <a16:creationId xmlns:a16="http://schemas.microsoft.com/office/drawing/2014/main" id="{8C997DC1-75FC-CF75-76D4-5D97EF041976}"/>
              </a:ext>
            </a:extLst>
          </p:cNvPr>
          <p:cNvSpPr/>
          <p:nvPr/>
        </p:nvSpPr>
        <p:spPr>
          <a:xfrm rot="19047930">
            <a:off x="9364713" y="5257190"/>
            <a:ext cx="406607" cy="431787"/>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86FDE86-3E3A-34A4-0FF3-FDB41F8FF69C}"/>
              </a:ext>
            </a:extLst>
          </p:cNvPr>
          <p:cNvSpPr/>
          <p:nvPr/>
        </p:nvSpPr>
        <p:spPr>
          <a:xfrm>
            <a:off x="5988967" y="5103953"/>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518F06A-CF9F-5299-01FF-BC25ABB9E306}"/>
              </a:ext>
            </a:extLst>
          </p:cNvPr>
          <p:cNvSpPr/>
          <p:nvPr/>
        </p:nvSpPr>
        <p:spPr>
          <a:xfrm>
            <a:off x="6710514" y="4788966"/>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D490B44-DC3A-9B42-8076-BB3F5BAAF9E2}"/>
              </a:ext>
            </a:extLst>
          </p:cNvPr>
          <p:cNvSpPr/>
          <p:nvPr/>
        </p:nvSpPr>
        <p:spPr>
          <a:xfrm>
            <a:off x="8492507" y="6087045"/>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76A850C-7D58-D829-DA01-6E0BA50B467C}"/>
              </a:ext>
            </a:extLst>
          </p:cNvPr>
          <p:cNvSpPr/>
          <p:nvPr/>
        </p:nvSpPr>
        <p:spPr>
          <a:xfrm>
            <a:off x="9808027" y="4878775"/>
            <a:ext cx="404701" cy="38246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592DD78D-69E4-A4E2-0777-095FE81C8A70}"/>
              </a:ext>
            </a:extLst>
          </p:cNvPr>
          <p:cNvSpPr/>
          <p:nvPr/>
        </p:nvSpPr>
        <p:spPr>
          <a:xfrm>
            <a:off x="6522684" y="5453490"/>
            <a:ext cx="653143" cy="434181"/>
          </a:xfrm>
          <a:prstGeom prst="triangl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B4C1103-C744-5E48-8D57-35A99F9E479E}"/>
              </a:ext>
            </a:extLst>
          </p:cNvPr>
          <p:cNvSpPr/>
          <p:nvPr/>
        </p:nvSpPr>
        <p:spPr>
          <a:xfrm>
            <a:off x="6172401" y="6053920"/>
            <a:ext cx="288537" cy="29936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Curved Right 38">
            <a:extLst>
              <a:ext uri="{FF2B5EF4-FFF2-40B4-BE49-F238E27FC236}">
                <a16:creationId xmlns:a16="http://schemas.microsoft.com/office/drawing/2014/main" id="{71020576-B31B-107B-56AD-11045893F27B}"/>
              </a:ext>
            </a:extLst>
          </p:cNvPr>
          <p:cNvSpPr/>
          <p:nvPr/>
        </p:nvSpPr>
        <p:spPr>
          <a:xfrm rot="10800000">
            <a:off x="7508366" y="5614321"/>
            <a:ext cx="489284" cy="645885"/>
          </a:xfrm>
          <a:prstGeom prst="curvedRightArrow">
            <a:avLst/>
          </a:prstGeom>
          <a:solidFill>
            <a:srgbClr val="0C234B"/>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21B9EC49-4449-8BDD-14D4-AA9E24E20677}"/>
              </a:ext>
            </a:extLst>
          </p:cNvPr>
          <p:cNvSpPr txBox="1"/>
          <p:nvPr/>
        </p:nvSpPr>
        <p:spPr>
          <a:xfrm>
            <a:off x="807939" y="4759931"/>
            <a:ext cx="1528013" cy="523220"/>
          </a:xfrm>
          <a:prstGeom prst="rect">
            <a:avLst/>
          </a:prstGeom>
          <a:noFill/>
        </p:spPr>
        <p:txBody>
          <a:bodyPr wrap="square" rtlCol="0">
            <a:spAutoFit/>
          </a:bodyPr>
          <a:lstStyle/>
          <a:p>
            <a:r>
              <a:rPr lang="en-US" sz="2800" dirty="0">
                <a:solidFill>
                  <a:srgbClr val="0C234B"/>
                </a:solidFill>
                <a:latin typeface="Calibri" panose="020F0502020204030204" pitchFamily="34" charset="0"/>
                <a:ea typeface="Calibri" panose="020F0502020204030204" pitchFamily="34" charset="0"/>
                <a:cs typeface="Calibri" panose="020F0502020204030204" pitchFamily="34" charset="0"/>
              </a:rPr>
              <a:t>Sample</a:t>
            </a:r>
          </a:p>
        </p:txBody>
      </p:sp>
      <p:cxnSp>
        <p:nvCxnSpPr>
          <p:cNvPr id="51" name="Straight Arrow Connector 50">
            <a:extLst>
              <a:ext uri="{FF2B5EF4-FFF2-40B4-BE49-F238E27FC236}">
                <a16:creationId xmlns:a16="http://schemas.microsoft.com/office/drawing/2014/main" id="{6BB7345A-AE53-C2AE-AD88-B5FA4F2F5529}"/>
              </a:ext>
            </a:extLst>
          </p:cNvPr>
          <p:cNvCxnSpPr/>
          <p:nvPr/>
        </p:nvCxnSpPr>
        <p:spPr>
          <a:xfrm>
            <a:off x="1417834" y="4571999"/>
            <a:ext cx="0" cy="308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Slide Number Placeholder 4">
            <a:extLst>
              <a:ext uri="{FF2B5EF4-FFF2-40B4-BE49-F238E27FC236}">
                <a16:creationId xmlns:a16="http://schemas.microsoft.com/office/drawing/2014/main" id="{C0640A7F-2B42-3DF4-BC0A-093080EBE763}"/>
              </a:ext>
            </a:extLst>
          </p:cNvPr>
          <p:cNvSpPr txBox="1">
            <a:spLocks/>
          </p:cNvSpPr>
          <p:nvPr/>
        </p:nvSpPr>
        <p:spPr>
          <a:xfrm>
            <a:off x="-85796" y="6459847"/>
            <a:ext cx="5161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327A2-81B6-4119-8F20-91156AB2E87D}" type="slidenum">
              <a:rPr lang="en-US" sz="1400" smtClean="0">
                <a:solidFill>
                  <a:srgbClr val="0C234B"/>
                </a:solidFill>
              </a:rPr>
              <a:pPr/>
              <a:t>9</a:t>
            </a:fld>
            <a:endParaRPr lang="en-US" sz="1400" dirty="0">
              <a:solidFill>
                <a:srgbClr val="0C234B"/>
              </a:solidFill>
            </a:endParaRPr>
          </a:p>
        </p:txBody>
      </p:sp>
      <p:pic>
        <p:nvPicPr>
          <p:cNvPr id="53" name="Picture 2">
            <a:extLst>
              <a:ext uri="{FF2B5EF4-FFF2-40B4-BE49-F238E27FC236}">
                <a16:creationId xmlns:a16="http://schemas.microsoft.com/office/drawing/2014/main" id="{0036E65B-7F39-CD88-A2B0-374E62444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64" y="5256404"/>
            <a:ext cx="1199697" cy="160159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8C57D8D-A791-AB2A-BB0C-270ABAA51E63}"/>
              </a:ext>
            </a:extLst>
          </p:cNvPr>
          <p:cNvSpPr txBox="1"/>
          <p:nvPr/>
        </p:nvSpPr>
        <p:spPr>
          <a:xfrm>
            <a:off x="5886030" y="1724720"/>
            <a:ext cx="2111620" cy="461665"/>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Purified stream</a:t>
            </a:r>
          </a:p>
        </p:txBody>
      </p:sp>
      <p:sp>
        <p:nvSpPr>
          <p:cNvPr id="55" name="TextBox 54">
            <a:extLst>
              <a:ext uri="{FF2B5EF4-FFF2-40B4-BE49-F238E27FC236}">
                <a16:creationId xmlns:a16="http://schemas.microsoft.com/office/drawing/2014/main" id="{3DD9EBC2-FFA6-17C3-064D-679B6E0A853D}"/>
              </a:ext>
            </a:extLst>
          </p:cNvPr>
          <p:cNvSpPr txBox="1"/>
          <p:nvPr/>
        </p:nvSpPr>
        <p:spPr>
          <a:xfrm>
            <a:off x="5886031" y="2526465"/>
            <a:ext cx="1903671" cy="830997"/>
          </a:xfrm>
          <a:prstGeom prst="rect">
            <a:avLst/>
          </a:prstGeom>
          <a:noFill/>
        </p:spPr>
        <p:txBody>
          <a:bodyPr wrap="square" rtlCol="0">
            <a:spAutoFit/>
          </a:bodyPr>
          <a:lstStyle/>
          <a:p>
            <a:r>
              <a:rPr lang="en-US" sz="2400" dirty="0">
                <a:solidFill>
                  <a:srgbClr val="0C234B"/>
                </a:solidFill>
                <a:latin typeface="Calibri" panose="020F0502020204030204" pitchFamily="34" charset="0"/>
                <a:ea typeface="Calibri" panose="020F0502020204030204" pitchFamily="34" charset="0"/>
                <a:cs typeface="Calibri" panose="020F0502020204030204" pitchFamily="34" charset="0"/>
              </a:rPr>
              <a:t>Concentrated stream</a:t>
            </a:r>
          </a:p>
        </p:txBody>
      </p:sp>
    </p:spTree>
    <p:extLst>
      <p:ext uri="{BB962C8B-B14F-4D97-AF65-F5344CB8AC3E}">
        <p14:creationId xmlns:p14="http://schemas.microsoft.com/office/powerpoint/2010/main" val="1166050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RES la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ES lab" id="{9D985DC1-FF59-40EB-8421-5483C889784E}" vid="{D4E0C6AC-99CB-42B9-A317-6A62C7F35C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2308</TotalTime>
  <Words>1431</Words>
  <Application>Microsoft Office PowerPoint</Application>
  <PresentationFormat>Widescreen</PresentationFormat>
  <Paragraphs>195</Paragraphs>
  <Slides>21</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vt:lpstr>
      <vt:lpstr>Office Theme</vt:lpstr>
      <vt:lpstr>KORES lab</vt:lpstr>
      <vt:lpstr>Intermittent and Continuous Operation of an Off-Grid Solar Nanofiltration System</vt:lpstr>
      <vt:lpstr>Background</vt:lpstr>
      <vt:lpstr>Water Connections</vt:lpstr>
      <vt:lpstr>Abandoned Uranium Mines</vt:lpstr>
      <vt:lpstr>Solar Nanofiltration System</vt:lpstr>
      <vt:lpstr>Solar Nanofiltration System</vt:lpstr>
      <vt:lpstr>Solar Nanofiltration System</vt:lpstr>
      <vt:lpstr>Solar Nanofiltration System</vt:lpstr>
      <vt:lpstr>Solar Nanofiltration System</vt:lpstr>
      <vt:lpstr>Experimental Goal</vt:lpstr>
      <vt:lpstr>Methods</vt:lpstr>
      <vt:lpstr>Results</vt:lpstr>
      <vt:lpstr>Results</vt:lpstr>
      <vt:lpstr>Results</vt:lpstr>
      <vt:lpstr>Results</vt:lpstr>
      <vt:lpstr>Results</vt:lpstr>
      <vt:lpstr>Results</vt:lpstr>
      <vt:lpstr>Results</vt:lpstr>
      <vt:lpstr>Conclusions</vt:lpstr>
      <vt:lpstr>Acknowledgments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Intermittent Performance of Pilot Scale Off-Grid Nanofiltration System</dc:title>
  <dc:creator>Carroll, Lynn Marie - (katielynn)</dc:creator>
  <cp:lastModifiedBy>Michelle A. Coe</cp:lastModifiedBy>
  <cp:revision>5</cp:revision>
  <dcterms:created xsi:type="dcterms:W3CDTF">2023-03-22T18:02:44Z</dcterms:created>
  <dcterms:modified xsi:type="dcterms:W3CDTF">2024-04-09T21:26:31Z</dcterms:modified>
</cp:coreProperties>
</file>